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82"/>
  </p:notesMasterIdLst>
  <p:handoutMasterIdLst>
    <p:handoutMasterId r:id="rId83"/>
  </p:handoutMasterIdLst>
  <p:sldIdLst>
    <p:sldId id="260" r:id="rId5"/>
    <p:sldId id="257" r:id="rId6"/>
    <p:sldId id="258" r:id="rId7"/>
    <p:sldId id="266" r:id="rId8"/>
    <p:sldId id="269" r:id="rId9"/>
    <p:sldId id="265" r:id="rId10"/>
    <p:sldId id="270" r:id="rId11"/>
    <p:sldId id="271" r:id="rId12"/>
    <p:sldId id="272" r:id="rId13"/>
    <p:sldId id="273" r:id="rId14"/>
    <p:sldId id="343" r:id="rId15"/>
    <p:sldId id="344" r:id="rId16"/>
    <p:sldId id="345" r:id="rId17"/>
    <p:sldId id="346" r:id="rId18"/>
    <p:sldId id="347" r:id="rId19"/>
    <p:sldId id="348" r:id="rId20"/>
    <p:sldId id="349" r:id="rId21"/>
    <p:sldId id="350" r:id="rId22"/>
    <p:sldId id="351" r:id="rId23"/>
    <p:sldId id="352" r:id="rId24"/>
    <p:sldId id="353" r:id="rId25"/>
    <p:sldId id="354" r:id="rId26"/>
    <p:sldId id="355" r:id="rId27"/>
    <p:sldId id="356" r:id="rId28"/>
    <p:sldId id="267" r:id="rId29"/>
    <p:sldId id="276" r:id="rId30"/>
    <p:sldId id="277" r:id="rId31"/>
    <p:sldId id="278" r:id="rId32"/>
    <p:sldId id="279" r:id="rId33"/>
    <p:sldId id="280" r:id="rId34"/>
    <p:sldId id="281" r:id="rId35"/>
    <p:sldId id="282" r:id="rId36"/>
    <p:sldId id="283" r:id="rId37"/>
    <p:sldId id="284" r:id="rId38"/>
    <p:sldId id="285" r:id="rId39"/>
    <p:sldId id="320" r:id="rId40"/>
    <p:sldId id="289" r:id="rId41"/>
    <p:sldId id="290" r:id="rId42"/>
    <p:sldId id="321" r:id="rId43"/>
    <p:sldId id="292" r:id="rId44"/>
    <p:sldId id="297" r:id="rId45"/>
    <p:sldId id="298" r:id="rId46"/>
    <p:sldId id="299" r:id="rId47"/>
    <p:sldId id="300" r:id="rId48"/>
    <p:sldId id="301" r:id="rId49"/>
    <p:sldId id="303" r:id="rId50"/>
    <p:sldId id="304" r:id="rId51"/>
    <p:sldId id="305" r:id="rId52"/>
    <p:sldId id="306" r:id="rId53"/>
    <p:sldId id="307" r:id="rId54"/>
    <p:sldId id="308" r:id="rId55"/>
    <p:sldId id="309" r:id="rId56"/>
    <p:sldId id="310" r:id="rId57"/>
    <p:sldId id="311" r:id="rId58"/>
    <p:sldId id="312" r:id="rId59"/>
    <p:sldId id="313" r:id="rId60"/>
    <p:sldId id="274"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268" r:id="rId8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4" autoAdjust="0"/>
    <p:restoredTop sz="94675"/>
  </p:normalViewPr>
  <p:slideViewPr>
    <p:cSldViewPr snapToGrid="0" snapToObjects="1">
      <p:cViewPr varScale="1">
        <p:scale>
          <a:sx n="84" d="100"/>
          <a:sy n="84" d="100"/>
        </p:scale>
        <p:origin x="708" y="78"/>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55" d="100"/>
          <a:sy n="55" d="100"/>
        </p:scale>
        <p:origin x="288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9BBC5A8-6666-0B48-98F7-F76CFB2CD0E7}" type="datetimeFigureOut">
              <a:rPr lang="en-US" smtClean="0"/>
              <a:t>4/15/2018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72E504-B8B8-744E-A425-F01FDA66EF11}" type="slidenum">
              <a:rPr lang="en-US" smtClean="0"/>
              <a:t>‹#›</a:t>
            </a:fld>
            <a:endParaRPr lang="en-US"/>
          </a:p>
        </p:txBody>
      </p:sp>
    </p:spTree>
    <p:extLst>
      <p:ext uri="{BB962C8B-B14F-4D97-AF65-F5344CB8AC3E}">
        <p14:creationId xmlns:p14="http://schemas.microsoft.com/office/powerpoint/2010/main" val="27099180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902C319-95B3-8346-A4FB-61D9E0F348E1}" type="datetimeFigureOut">
              <a:rPr lang="en-US" smtClean="0"/>
              <a:t>4/15/2018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FF5315-8608-214E-B46F-0F2E88E37A36}" type="slidenum">
              <a:rPr lang="en-US" smtClean="0"/>
              <a:t>‹#›</a:t>
            </a:fld>
            <a:endParaRPr lang="en-US"/>
          </a:p>
        </p:txBody>
      </p:sp>
    </p:spTree>
    <p:extLst>
      <p:ext uri="{BB962C8B-B14F-4D97-AF65-F5344CB8AC3E}">
        <p14:creationId xmlns:p14="http://schemas.microsoft.com/office/powerpoint/2010/main" val="42533180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Niagara 4 has increased security, Users and Roles for authentication</a:t>
            </a:r>
          </a:p>
          <a:p>
            <a:endParaRPr lang="en-US" dirty="0"/>
          </a:p>
          <a:p>
            <a:r>
              <a:rPr lang="en-US" dirty="0"/>
              <a:t>This is the main landing page for this customer who owns 3 campuses.  </a:t>
            </a:r>
          </a:p>
          <a:p>
            <a:endParaRPr lang="en-US" dirty="0"/>
          </a:p>
          <a:p>
            <a:r>
              <a:rPr lang="en-US" dirty="0"/>
              <a:t>1 Building in Boston</a:t>
            </a:r>
          </a:p>
          <a:p>
            <a:r>
              <a:rPr lang="en-US" dirty="0"/>
              <a:t>4 Buildings in Richmond</a:t>
            </a:r>
          </a:p>
          <a:p>
            <a:r>
              <a:rPr lang="en-US" dirty="0"/>
              <a:t>1 Building in Boca Raton (athletic Center)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0353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looking at the graphic, you could see there might be a problem, but you could miss it.   You could then dig through the history data to see if you have a problem.   With NAT, you can run a report and instantly see that there is a problem with Hot Water leaking. </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chart clearly shows the leaking heat valve in light blue along with the spike in Hot Deck Temperature.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706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Notice the Setpoint is set to 700, and the box flow is lower than the set point.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Setpoint is 700, Damper is 100%, and Flow is below setpoint @ 609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Box is working, but not enough flow, problem is not in the room</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Analytics tools, your messages become smarter.   Instead of High Temp only, you gain insights to not only is the temp High, but the Damper is Open to its max position AND there is low current Flow”</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1338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Show how easy for the building owner to see all </a:t>
            </a:r>
            <a:r>
              <a:rPr lang="en-US" sz="1200" kern="1200" dirty="0" err="1">
                <a:solidFill>
                  <a:schemeClr val="tx1"/>
                </a:solidFill>
                <a:effectLst/>
                <a:latin typeface="+mn-lt"/>
                <a:ea typeface="+mn-ea"/>
                <a:cs typeface="+mn-cs"/>
              </a:rPr>
              <a:t>SpaceTemps</a:t>
            </a:r>
            <a:r>
              <a:rPr lang="en-US" sz="1200" kern="1200" dirty="0">
                <a:solidFill>
                  <a:schemeClr val="tx1"/>
                </a:solidFill>
                <a:effectLst/>
                <a:latin typeface="+mn-lt"/>
                <a:ea typeface="+mn-ea"/>
                <a:cs typeface="+mn-cs"/>
              </a:rPr>
              <a:t> across all the buildings.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SupplyAirTemp</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hs:ahu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hs:vav</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6338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10"/>
          </p:nvPr>
        </p:nvSpPr>
        <p:spPr/>
        <p:txBody>
          <a:bodyPr/>
          <a:lstStyle/>
          <a:p>
            <a:fld id="{8C299B57-FF49-B34D-8ED2-D26751D288B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058072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b="1" dirty="0"/>
          </a:p>
        </p:txBody>
      </p:sp>
      <p:sp>
        <p:nvSpPr>
          <p:cNvPr id="4" name="Slide Number Placeholder 3"/>
          <p:cNvSpPr>
            <a:spLocks noGrp="1"/>
          </p:cNvSpPr>
          <p:nvPr>
            <p:ph type="sldNum" sz="quarter" idx="10"/>
          </p:nvPr>
        </p:nvSpPr>
        <p:spPr/>
        <p:txBody>
          <a:bodyPr/>
          <a:lstStyle/>
          <a:p>
            <a:fld id="{8C299B57-FF49-B34D-8ED2-D26751D288B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73280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299B57-FF49-B34D-8ED2-D26751D288B9}"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979431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8C299B57-FF49-B34D-8ED2-D26751D288B9}"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362795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F6B09F12-6AE2-4633-A7A3-A7760D778BF1}" type="datetime1">
              <a:rPr lang="en-US" smtClean="0"/>
              <a:t>4/15/2018</a:t>
            </a:fld>
            <a:endParaRPr lang="en-US" dirty="0"/>
          </a:p>
        </p:txBody>
      </p:sp>
      <p:sp>
        <p:nvSpPr>
          <p:cNvPr id="5" name="Header Placeholder 4"/>
          <p:cNvSpPr>
            <a:spLocks noGrp="1"/>
          </p:cNvSpPr>
          <p:nvPr>
            <p:ph type="hdr" sz="quarter" idx="11"/>
          </p:nvPr>
        </p:nvSpPr>
        <p:spPr/>
        <p:txBody>
          <a:bodyPr/>
          <a:lstStyle/>
          <a:p>
            <a:r>
              <a:rPr lang="en-US" dirty="0"/>
              <a:t>Niagara Cloud - Backup as a Service</a:t>
            </a:r>
          </a:p>
        </p:txBody>
      </p:sp>
      <p:sp>
        <p:nvSpPr>
          <p:cNvPr id="6" name="Slide Number Placeholder 5"/>
          <p:cNvSpPr>
            <a:spLocks noGrp="1"/>
          </p:cNvSpPr>
          <p:nvPr>
            <p:ph type="sldNum" sz="quarter" idx="12"/>
          </p:nvPr>
        </p:nvSpPr>
        <p:spPr/>
        <p:txBody>
          <a:bodyPr/>
          <a:lstStyle/>
          <a:p>
            <a:fld id="{2E43FE9B-5B0D-48C5-A219-041B75C17307}" type="slidenum">
              <a:rPr lang="en-US" smtClean="0"/>
              <a:pPr/>
              <a:t>52</a:t>
            </a:fld>
            <a:endParaRPr lang="en-US" dirty="0"/>
          </a:p>
        </p:txBody>
      </p:sp>
    </p:spTree>
    <p:extLst>
      <p:ext uri="{BB962C8B-B14F-4D97-AF65-F5344CB8AC3E}">
        <p14:creationId xmlns:p14="http://schemas.microsoft.com/office/powerpoint/2010/main" val="2715831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Need to build an Educational Platform, that offers a full portfolio of training, delivered via multiple methods (ILT, Virtual, eLearning), Educated anytime, anywhere, and develop Centers of Excellence around the globe with local regions with training partners, academia, and trade associations.</a:t>
            </a:r>
          </a:p>
          <a:p>
            <a:endParaRPr lang="en-US" dirty="0"/>
          </a:p>
        </p:txBody>
      </p:sp>
      <p:sp>
        <p:nvSpPr>
          <p:cNvPr id="4" name="Slide Number Placeholder 3"/>
          <p:cNvSpPr>
            <a:spLocks noGrp="1"/>
          </p:cNvSpPr>
          <p:nvPr>
            <p:ph type="sldNum" sz="quarter" idx="10"/>
          </p:nvPr>
        </p:nvSpPr>
        <p:spPr/>
        <p:txBody>
          <a:bodyPr/>
          <a:lstStyle/>
          <a:p>
            <a:fld id="{8C299B57-FF49-B34D-8ED2-D26751D288B9}" type="slidenum">
              <a:rPr lang="en-US" smtClean="0"/>
              <a:pPr/>
              <a:t>61</a:t>
            </a:fld>
            <a:endParaRPr lang="en-US" dirty="0"/>
          </a:p>
        </p:txBody>
      </p:sp>
    </p:spTree>
    <p:extLst>
      <p:ext uri="{BB962C8B-B14F-4D97-AF65-F5344CB8AC3E}">
        <p14:creationId xmlns:p14="http://schemas.microsoft.com/office/powerpoint/2010/main" val="56041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a:t>
            </a:r>
            <a:r>
              <a:rPr lang="en-US" baseline="0" dirty="0"/>
              <a:t> modules</a:t>
            </a:r>
          </a:p>
          <a:p>
            <a:r>
              <a:rPr lang="en-US" baseline="0" dirty="0"/>
              <a:t>Recorded, edited, and made available to Tridium Employees</a:t>
            </a:r>
          </a:p>
          <a:p>
            <a:r>
              <a:rPr lang="en-US" baseline="0" dirty="0"/>
              <a:t>Quiz to reinforce what was learned</a:t>
            </a:r>
            <a:endParaRPr lang="en-US" dirty="0"/>
          </a:p>
        </p:txBody>
      </p:sp>
      <p:sp>
        <p:nvSpPr>
          <p:cNvPr id="4" name="Slide Number Placeholder 3"/>
          <p:cNvSpPr>
            <a:spLocks noGrp="1"/>
          </p:cNvSpPr>
          <p:nvPr>
            <p:ph type="sldNum" sz="quarter" idx="10"/>
          </p:nvPr>
        </p:nvSpPr>
        <p:spPr/>
        <p:txBody>
          <a:bodyPr/>
          <a:lstStyle/>
          <a:p>
            <a:fld id="{8C299B57-FF49-B34D-8ED2-D26751D288B9}" type="slidenum">
              <a:rPr lang="en-US" smtClean="0"/>
              <a:pPr/>
              <a:t>74</a:t>
            </a:fld>
            <a:endParaRPr lang="en-US" dirty="0"/>
          </a:p>
        </p:txBody>
      </p:sp>
    </p:spTree>
    <p:extLst>
      <p:ext uri="{BB962C8B-B14F-4D97-AF65-F5344CB8AC3E}">
        <p14:creationId xmlns:p14="http://schemas.microsoft.com/office/powerpoint/2010/main" val="1842695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Analytics is rolling up information</a:t>
            </a:r>
          </a:p>
          <a:p>
            <a:endParaRPr lang="en-US" dirty="0"/>
          </a:p>
          <a:p>
            <a:r>
              <a:rPr lang="en-US" dirty="0"/>
              <a:t>Shows average consumption over a 24 hour day for each of the buildings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974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energy usage as compared to energy usage normalized according to building area</a:t>
            </a:r>
          </a:p>
          <a:p>
            <a:endParaRPr lang="en-US" dirty="0"/>
          </a:p>
          <a:p>
            <a:r>
              <a:rPr lang="en-US" dirty="0"/>
              <a:t>Notice that when you look at the graph showing Area Normalized Energy, The Athletic Center shows a more normal usage patter, even on the weekends.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273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Key Performance Indicators (KPI), outside air impact, and demand displayed for individual systems</a:t>
            </a:r>
          </a:p>
          <a:p>
            <a:endParaRPr lang="en-US" dirty="0"/>
          </a:p>
          <a:p>
            <a:r>
              <a:rPr lang="en-US" dirty="0"/>
              <a:t>Left side is Tracking KPI</a:t>
            </a:r>
          </a:p>
          <a:p>
            <a:r>
              <a:rPr lang="en-US" dirty="0"/>
              <a:t>Shows building</a:t>
            </a:r>
          </a:p>
          <a:p>
            <a:endParaRPr lang="en-US" dirty="0"/>
          </a:p>
          <a:p>
            <a:r>
              <a:rPr lang="en-US" dirty="0"/>
              <a:t>The power of NAT allows you to not watch the graph, but to allow you create an event or alarm when something is out of normal</a:t>
            </a:r>
          </a:p>
          <a:p>
            <a:endParaRPr lang="en-US" dirty="0"/>
          </a:p>
          <a:p>
            <a:r>
              <a:rPr lang="en-US" dirty="0"/>
              <a:t>NOTE:</a:t>
            </a:r>
            <a:r>
              <a:rPr lang="en-US" baseline="0" dirty="0"/>
              <a:t> If current demand is 20% greater than the average of the previous hour you have a spike</a:t>
            </a:r>
          </a:p>
          <a:p>
            <a:endParaRPr lang="en-US" baseline="0" dirty="0"/>
          </a:p>
          <a:p>
            <a:r>
              <a:rPr lang="en-US" sz="1200" kern="1200" dirty="0">
                <a:solidFill>
                  <a:schemeClr val="tx1"/>
                </a:solidFill>
                <a:effectLst/>
                <a:latin typeface="+mn-lt"/>
                <a:ea typeface="+mn-ea"/>
                <a:cs typeface="+mn-cs"/>
              </a:rPr>
              <a:t>Using the graph, you could hand calculate the KPI, But the power of NAT…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6697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the HIGH demand to RED</a:t>
            </a:r>
          </a:p>
          <a:p>
            <a:endParaRPr lang="en-US" dirty="0"/>
          </a:p>
          <a:p>
            <a:r>
              <a:rPr lang="en-US" dirty="0"/>
              <a:t>Check</a:t>
            </a:r>
            <a:r>
              <a:rPr lang="en-US" baseline="0" dirty="0"/>
              <a:t> out Weekend demand and Early Morning demand.  Building owner might want to look into that.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051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Shows relative demand in a pie chart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977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graph provides the ability to identify the duration, or length of time, that demand (or consumption) for a point, aggregate point, or group of points exceeds certain levels. The load duration graph is useful   when you are considering using demand-limiting strategies or possible capital investments.</a:t>
            </a:r>
          </a:p>
          <a:p>
            <a:endParaRPr lang="en-US" dirty="0"/>
          </a:p>
          <a:p>
            <a:r>
              <a:rPr lang="en-US" dirty="0"/>
              <a:t>Since demand is a large component of the typical electric   rate, you may be able to find significant savings by lowering your peak demand. The date range is user   definable, and the benchmark, or baseline, to be compared against is based on historical data within the   data point log itself. </a:t>
            </a:r>
          </a:p>
          <a:p>
            <a:endParaRPr lang="en-US" dirty="0"/>
          </a:p>
          <a:p>
            <a:r>
              <a:rPr lang="en-US" dirty="0"/>
              <a:t>The reason you would use this Graph would be to see how much   time your peak demand levels are maintained, and try to eliminate the spikes.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3744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Showing demand by system: Equipment Load, HVAC Load, Lights Load, and Plug Load</a:t>
            </a:r>
          </a:p>
          <a:p>
            <a:r>
              <a:rPr lang="en-US" dirty="0"/>
              <a:t>2.	This chart has analytics bindings that roll multiple numbers up for displaying the historical data</a:t>
            </a:r>
          </a:p>
          <a:p>
            <a:endParaRPr lang="en-US" dirty="0"/>
          </a:p>
          <a:p>
            <a:r>
              <a:rPr lang="en-US" dirty="0"/>
              <a:t>Graphic is slightly different than the version used on the dashboard, it adds Main Power to the cart to see the total power for comparison.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6197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multiple Air Handlers (AHU) are energy hogs.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Using the Niagara analytics tools, this dashboard shows the real-time optimization of the floor using 2 specific algorithms.</a:t>
            </a:r>
          </a:p>
          <a:p>
            <a:endParaRPr lang="en-US" dirty="0"/>
          </a:p>
          <a:p>
            <a:pPr lvl="0"/>
            <a:r>
              <a:rPr lang="en-US" sz="1200" kern="1200" dirty="0">
                <a:solidFill>
                  <a:schemeClr val="tx1"/>
                </a:solidFill>
                <a:effectLst/>
                <a:latin typeface="+mn-lt"/>
                <a:ea typeface="+mn-ea"/>
                <a:cs typeface="+mn-cs"/>
              </a:rPr>
              <a:t>Optimizing the static pressure from AHU’s</a:t>
            </a:r>
          </a:p>
          <a:p>
            <a:pPr lvl="1"/>
            <a:r>
              <a:rPr lang="en-US" sz="1200" kern="1200" dirty="0">
                <a:solidFill>
                  <a:schemeClr val="tx1"/>
                </a:solidFill>
                <a:effectLst/>
                <a:latin typeface="+mn-lt"/>
                <a:ea typeface="+mn-ea"/>
                <a:cs typeface="+mn-cs"/>
              </a:rPr>
              <a:t>Looking across all VAVs associated with an AHU for the damper that is open the widest</a:t>
            </a:r>
          </a:p>
          <a:p>
            <a:pPr lvl="1"/>
            <a:r>
              <a:rPr lang="en-US" sz="1200" kern="1200" dirty="0">
                <a:solidFill>
                  <a:schemeClr val="tx1"/>
                </a:solidFill>
                <a:effectLst/>
                <a:latin typeface="+mn-lt"/>
                <a:ea typeface="+mn-ea"/>
                <a:cs typeface="+mn-cs"/>
              </a:rPr>
              <a:t>Using this max damper position, the algorithm will keep that value between 80 to 85% by adjusting the AHU static pressure.</a:t>
            </a:r>
          </a:p>
          <a:p>
            <a:pPr lvl="0"/>
            <a:r>
              <a:rPr lang="en-US" sz="1200" kern="1200" dirty="0">
                <a:solidFill>
                  <a:schemeClr val="tx1"/>
                </a:solidFill>
                <a:effectLst/>
                <a:latin typeface="+mn-lt"/>
                <a:ea typeface="+mn-ea"/>
                <a:cs typeface="+mn-cs"/>
              </a:rPr>
              <a:t>To optimize AHU supply temp to reduce demand on chilled water system</a:t>
            </a:r>
          </a:p>
          <a:p>
            <a:pPr lvl="1"/>
            <a:r>
              <a:rPr lang="en-US" sz="1200" kern="1200" dirty="0">
                <a:solidFill>
                  <a:schemeClr val="tx1"/>
                </a:solidFill>
                <a:effectLst/>
                <a:latin typeface="+mn-lt"/>
                <a:ea typeface="+mn-ea"/>
                <a:cs typeface="+mn-cs"/>
              </a:rPr>
              <a:t>Looking at AHU static pressure</a:t>
            </a:r>
          </a:p>
          <a:p>
            <a:pPr lvl="1"/>
            <a:r>
              <a:rPr lang="en-US" sz="1200" kern="1200" dirty="0">
                <a:solidFill>
                  <a:schemeClr val="tx1"/>
                </a:solidFill>
                <a:effectLst/>
                <a:latin typeface="+mn-lt"/>
                <a:ea typeface="+mn-ea"/>
                <a:cs typeface="+mn-cs"/>
              </a:rPr>
              <a:t>At a pre-defined low static pressure we increase the supply temp. By doing this we decrease the load on the chiller</a:t>
            </a:r>
          </a:p>
          <a:p>
            <a:pPr lvl="1"/>
            <a:r>
              <a:rPr lang="en-US" sz="1200" kern="1200" dirty="0">
                <a:solidFill>
                  <a:schemeClr val="tx1"/>
                </a:solidFill>
                <a:effectLst/>
                <a:latin typeface="+mn-lt"/>
                <a:ea typeface="+mn-ea"/>
                <a:cs typeface="+mn-cs"/>
              </a:rPr>
              <a:t>At a pre-defined high static pressure we decrease the suppy temp.  This could increase the load, but it is unavoidable.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Remember the temp stays the same in the room, the ocupents don't feel these optiziation changes.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All this is done on the Edge on the JACE within the building.</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21F738-CA56-C44B-A95F-D995FBF56BA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514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NS 18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22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7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69"/>
            <a:ext cx="2133600" cy="273844"/>
          </a:xfrm>
          <a:prstGeom prst="rect">
            <a:avLst/>
          </a:prstGeom>
        </p:spPr>
        <p:txBody>
          <a:bodyPr/>
          <a:lstStyle>
            <a:lvl1pPr algn="ctr">
              <a:defRPr/>
            </a:lvl1pPr>
          </a:lstStyle>
          <a:p>
            <a:fld id="{C18E5D17-5618-B74E-A3ED-63BC40931B7F}" type="slidenum">
              <a:rPr lang="en-US" smtClean="0"/>
              <a:pPr/>
              <a:t>‹#›</a:t>
            </a:fld>
            <a:endParaRPr lang="en-US"/>
          </a:p>
        </p:txBody>
      </p:sp>
      <p:pic>
        <p:nvPicPr>
          <p:cNvPr id="9" name="Picture 8" descr="tridium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769"/>
            <a:ext cx="1367371" cy="182987"/>
          </a:xfrm>
          <a:prstGeom prst="rect">
            <a:avLst/>
          </a:prstGeom>
        </p:spPr>
      </p:pic>
      <p:sp>
        <p:nvSpPr>
          <p:cNvPr id="11" name="Text Placeholder 10"/>
          <p:cNvSpPr>
            <a:spLocks noGrp="1"/>
          </p:cNvSpPr>
          <p:nvPr>
            <p:ph type="body" sz="quarter" idx="13" hasCustomPrompt="1"/>
          </p:nvPr>
        </p:nvSpPr>
        <p:spPr>
          <a:xfrm>
            <a:off x="457201" y="4675585"/>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1261111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2_Content Slide Across">
    <p:bg>
      <p:bgPr>
        <a:blipFill rotWithShape="1">
          <a:blip r:embed="rId2" cstate="print">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latin typeface="Helvetica Light"/>
                <a:cs typeface="Helvetica Light"/>
              </a:defRPr>
            </a:lvl1pPr>
          </a:lstStyle>
          <a:p>
            <a:pPr defTabSz="342900"/>
            <a:r>
              <a:rPr lang="en-US">
                <a:solidFill>
                  <a:srgbClr val="3C3C3E">
                    <a:tint val="75000"/>
                  </a:srgbClr>
                </a:solidFill>
              </a:rPr>
              <a:t>September 21, 2016</a:t>
            </a:r>
            <a:endParaRPr lang="en-US" dirty="0">
              <a:solidFill>
                <a:srgbClr val="3C3C3E">
                  <a:tint val="75000"/>
                </a:srgb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latin typeface="Helvetica Light"/>
                <a:cs typeface="Helvetica Light"/>
              </a:defRPr>
            </a:lvl1pPr>
          </a:lstStyle>
          <a:p>
            <a:pPr defTabSz="342900"/>
            <a:r>
              <a:rPr lang="en-US">
                <a:solidFill>
                  <a:srgbClr val="3C3C3E">
                    <a:tint val="75000"/>
                  </a:srgbClr>
                </a:solidFill>
              </a:rPr>
              <a:t>For Internal Use Only</a:t>
            </a:r>
            <a:br>
              <a:rPr lang="en-US">
                <a:solidFill>
                  <a:srgbClr val="3C3C3E">
                    <a:tint val="75000"/>
                  </a:srgbClr>
                </a:solidFill>
              </a:rPr>
            </a:br>
            <a:r>
              <a:rPr lang="en-US">
                <a:solidFill>
                  <a:srgbClr val="3C3C3E">
                    <a:tint val="75000"/>
                  </a:srgbClr>
                </a:solidFill>
              </a:rPr>
              <a:t>DO NOT DISTRIBUTE EXTERNALLY</a:t>
            </a:r>
            <a:endParaRPr lang="en-US" dirty="0">
              <a:solidFill>
                <a:srgbClr val="3C3C3E">
                  <a:tint val="75000"/>
                </a:srgbClr>
              </a:solidFill>
            </a:endParaRPr>
          </a:p>
        </p:txBody>
      </p:sp>
    </p:spTree>
    <p:extLst>
      <p:ext uri="{BB962C8B-B14F-4D97-AF65-F5344CB8AC3E}">
        <p14:creationId xmlns:p14="http://schemas.microsoft.com/office/powerpoint/2010/main" val="3365776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ontent Slide Across">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6" descr="tridium_logo_RGB.pn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19964" y="4675585"/>
            <a:ext cx="1366837" cy="183356"/>
          </a:xfrm>
          <a:prstGeom prst="rect">
            <a:avLst/>
          </a:prstGeom>
          <a:noFill/>
          <a:ln w="9525">
            <a:noFill/>
            <a:miter lim="800000"/>
            <a:headEnd/>
            <a:tailEnd/>
          </a:ln>
        </p:spPr>
      </p:pic>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p:cNvSpPr>
            <a:spLocks noGrp="1"/>
          </p:cNvSpPr>
          <p:nvPr>
            <p:ph type="body" sz="quarter" idx="13"/>
          </p:nvPr>
        </p:nvSpPr>
        <p:spPr>
          <a:xfrm>
            <a:off x="457201" y="4675585"/>
            <a:ext cx="1919514" cy="273844"/>
          </a:xfrm>
        </p:spPr>
        <p:txBody>
          <a:bodyPr anchor="ctr">
            <a:normAutofit/>
          </a:bodyPr>
          <a:lstStyle>
            <a:lvl1pPr>
              <a:defRPr sz="900" b="0" i="0">
                <a:solidFill>
                  <a:schemeClr val="tx2"/>
                </a:solidFill>
                <a:latin typeface="Helvetica"/>
                <a:cs typeface="Helvetica"/>
              </a:defRPr>
            </a:lvl1pPr>
          </a:lstStyle>
          <a:p>
            <a:pPr lvl="0"/>
            <a:r>
              <a:rPr lang="en-US"/>
              <a:t>Click to edit Master text styles</a:t>
            </a:r>
          </a:p>
        </p:txBody>
      </p:sp>
      <p:sp>
        <p:nvSpPr>
          <p:cNvPr id="6" name="Slide Number Placeholder 5"/>
          <p:cNvSpPr>
            <a:spLocks noGrp="1"/>
          </p:cNvSpPr>
          <p:nvPr>
            <p:ph type="sldNum" sz="quarter" idx="14"/>
          </p:nvPr>
        </p:nvSpPr>
        <p:spPr>
          <a:xfrm>
            <a:off x="3505200" y="4675585"/>
            <a:ext cx="2133600" cy="273844"/>
          </a:xfrm>
          <a:prstGeom prst="rect">
            <a:avLst/>
          </a:prstGeom>
        </p:spPr>
        <p:txBody>
          <a:bodyPr/>
          <a:lstStyle>
            <a:lvl1pPr algn="ctr">
              <a:defRPr smtClean="0"/>
            </a:lvl1pPr>
          </a:lstStyle>
          <a:p>
            <a:pPr>
              <a:defRPr/>
            </a:pPr>
            <a:fld id="{93C92002-B58A-4FE6-BC87-8D0CAB867138}" type="slidenum">
              <a:rPr lang="en-US"/>
              <a:pPr>
                <a:defRPr/>
              </a:pPr>
              <a:t>‹#›</a:t>
            </a:fld>
            <a:endParaRPr lang="en-US" dirty="0"/>
          </a:p>
        </p:txBody>
      </p:sp>
    </p:spTree>
    <p:extLst>
      <p:ext uri="{BB962C8B-B14F-4D97-AF65-F5344CB8AC3E}">
        <p14:creationId xmlns:p14="http://schemas.microsoft.com/office/powerpoint/2010/main" val="33254693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Tree>
    <p:extLst>
      <p:ext uri="{BB962C8B-B14F-4D97-AF65-F5344CB8AC3E}">
        <p14:creationId xmlns:p14="http://schemas.microsoft.com/office/powerpoint/2010/main" val="59286420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
        <p:nvSpPr>
          <p:cNvPr id="10" name="Rectangle 9"/>
          <p:cNvSpPr/>
          <p:nvPr userDrawn="1"/>
        </p:nvSpPr>
        <p:spPr>
          <a:xfrm>
            <a:off x="161926" y="4704918"/>
            <a:ext cx="2839239" cy="230832"/>
          </a:xfrm>
          <a:prstGeom prst="rect">
            <a:avLst/>
          </a:prstGeom>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50000"/>
                  </a:schemeClr>
                </a:solidFill>
                <a:effectLst/>
                <a:uLnTx/>
                <a:uFillTx/>
                <a:latin typeface="Helvetica Light"/>
                <a:ea typeface="+mn-ea"/>
                <a:cs typeface="Arial" pitchFamily="34" charset="0"/>
              </a:rPr>
              <a:t>TRIDIUM CONFIDENTIAL – DO NOT DISTRIBUTE</a:t>
            </a:r>
          </a:p>
        </p:txBody>
      </p:sp>
    </p:spTree>
    <p:extLst>
      <p:ext uri="{BB962C8B-B14F-4D97-AF65-F5344CB8AC3E}">
        <p14:creationId xmlns:p14="http://schemas.microsoft.com/office/powerpoint/2010/main" val="349689368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Tree>
    <p:extLst>
      <p:ext uri="{BB962C8B-B14F-4D97-AF65-F5344CB8AC3E}">
        <p14:creationId xmlns:p14="http://schemas.microsoft.com/office/powerpoint/2010/main" val="214519289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
        <p:nvSpPr>
          <p:cNvPr id="10" name="Rectangle 9"/>
          <p:cNvSpPr/>
          <p:nvPr userDrawn="1"/>
        </p:nvSpPr>
        <p:spPr>
          <a:xfrm>
            <a:off x="161926" y="4704918"/>
            <a:ext cx="2839239" cy="230832"/>
          </a:xfrm>
          <a:prstGeom prst="rect">
            <a:avLst/>
          </a:prstGeom>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50000"/>
                  </a:schemeClr>
                </a:solidFill>
                <a:effectLst/>
                <a:uLnTx/>
                <a:uFillTx/>
                <a:latin typeface="Helvetica Light"/>
                <a:ea typeface="+mn-ea"/>
                <a:cs typeface="Arial" pitchFamily="34" charset="0"/>
              </a:rPr>
              <a:t>TRIDIUM CONFIDENTIAL – DO NOT DISTRIBUTE</a:t>
            </a:r>
          </a:p>
        </p:txBody>
      </p:sp>
    </p:spTree>
    <p:extLst>
      <p:ext uri="{BB962C8B-B14F-4D97-AF65-F5344CB8AC3E}">
        <p14:creationId xmlns:p14="http://schemas.microsoft.com/office/powerpoint/2010/main" val="387617195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ontent Slide Across">
    <p:bg>
      <p:bgPr>
        <a:blipFill rotWithShape="1">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631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
        <p:nvSpPr>
          <p:cNvPr id="10" name="Rectangle 9"/>
          <p:cNvSpPr/>
          <p:nvPr userDrawn="1"/>
        </p:nvSpPr>
        <p:spPr>
          <a:xfrm>
            <a:off x="161926" y="4704918"/>
            <a:ext cx="2839239" cy="230832"/>
          </a:xfrm>
          <a:prstGeom prst="rect">
            <a:avLst/>
          </a:prstGeom>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50000"/>
                  </a:schemeClr>
                </a:solidFill>
                <a:effectLst/>
                <a:uLnTx/>
                <a:uFillTx/>
                <a:latin typeface="Helvetica Light"/>
                <a:ea typeface="+mn-ea"/>
                <a:cs typeface="Arial" pitchFamily="34" charset="0"/>
              </a:rPr>
              <a:t>TRIDIUM CONFIDENTIAL – DO NOT DISTRIBUTE</a:t>
            </a:r>
          </a:p>
        </p:txBody>
      </p:sp>
    </p:spTree>
    <p:extLst>
      <p:ext uri="{BB962C8B-B14F-4D97-AF65-F5344CB8AC3E}">
        <p14:creationId xmlns:p14="http://schemas.microsoft.com/office/powerpoint/2010/main" val="12985951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457200"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1634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80673" y="1597819"/>
            <a:ext cx="3791800" cy="1102519"/>
          </a:xfrm>
        </p:spPr>
        <p:txBody>
          <a:bodyPr>
            <a:noAutofit/>
          </a:bodyPr>
          <a:lstStyle>
            <a:lvl1pPr algn="l">
              <a:defRPr sz="3600" b="1">
                <a:solidFill>
                  <a:schemeClr val="accent1"/>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4980673" y="2914650"/>
            <a:ext cx="3791800" cy="1314450"/>
          </a:xfrm>
        </p:spPr>
        <p:txBody>
          <a:bodyPr>
            <a:normAutofit/>
          </a:bodyPr>
          <a:lstStyle>
            <a:lvl1pPr marL="0" indent="0" algn="l">
              <a:buNone/>
              <a:defRPr sz="1800" i="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728351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9144000" cy="4460081"/>
          </a:xfrm>
        </p:spPr>
        <p:txBody>
          <a:bodyPr/>
          <a:lstStyle/>
          <a:p>
            <a:r>
              <a:rPr lang="en-US" dirty="0"/>
              <a:t>Click icon to add picture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 y="1"/>
            <a:ext cx="9144004" cy="4460081"/>
          </a:xfrm>
          <a:prstGeom prst="rect">
            <a:avLst/>
          </a:prstGeom>
          <a:ln w="28575" cmpd="sng">
            <a:noFill/>
          </a:ln>
          <a:effectLst/>
        </p:spPr>
      </p:pic>
      <p:sp>
        <p:nvSpPr>
          <p:cNvPr id="7" name="Rectangle 6"/>
          <p:cNvSpPr/>
          <p:nvPr userDrawn="1"/>
        </p:nvSpPr>
        <p:spPr>
          <a:xfrm>
            <a:off x="-1" y="1202531"/>
            <a:ext cx="8685213" cy="1709738"/>
          </a:xfrm>
          <a:custGeom>
            <a:avLst/>
            <a:gdLst>
              <a:gd name="connsiteX0" fmla="*/ 0 w 7772400"/>
              <a:gd name="connsiteY0" fmla="*/ 0 h 2279650"/>
              <a:gd name="connsiteX1" fmla="*/ 7772400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 name="connsiteX0" fmla="*/ 0 w 7772400"/>
              <a:gd name="connsiteY0" fmla="*/ 0 h 2279650"/>
              <a:gd name="connsiteX1" fmla="*/ 6401432 w 7772400"/>
              <a:gd name="connsiteY1" fmla="*/ 0 h 2279650"/>
              <a:gd name="connsiteX2" fmla="*/ 7772400 w 7772400"/>
              <a:gd name="connsiteY2" fmla="*/ 2279650 h 2279650"/>
              <a:gd name="connsiteX3" fmla="*/ 0 w 7772400"/>
              <a:gd name="connsiteY3" fmla="*/ 2279650 h 2279650"/>
              <a:gd name="connsiteX4" fmla="*/ 0 w 7772400"/>
              <a:gd name="connsiteY4" fmla="*/ 0 h 227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79650">
                <a:moveTo>
                  <a:pt x="0" y="0"/>
                </a:moveTo>
                <a:lnTo>
                  <a:pt x="6401432" y="0"/>
                </a:lnTo>
                <a:lnTo>
                  <a:pt x="7772400" y="2279650"/>
                </a:lnTo>
                <a:lnTo>
                  <a:pt x="0" y="2279650"/>
                </a:lnTo>
                <a:lnTo>
                  <a:pt x="0" y="0"/>
                </a:lnTo>
                <a:close/>
              </a:path>
            </a:pathLst>
          </a:custGeom>
          <a:solidFill>
            <a:schemeClr val="accent2">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 name="Title 1"/>
          <p:cNvSpPr>
            <a:spLocks noGrp="1"/>
          </p:cNvSpPr>
          <p:nvPr>
            <p:ph type="ctrTitle"/>
          </p:nvPr>
        </p:nvSpPr>
        <p:spPr>
          <a:xfrm>
            <a:off x="459104" y="1473136"/>
            <a:ext cx="6850324" cy="626750"/>
          </a:xfrm>
        </p:spPr>
        <p:txBody>
          <a:bodyPr/>
          <a:lstStyle>
            <a:lvl1pPr algn="l">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459104" y="2099885"/>
            <a:ext cx="6850324" cy="519560"/>
          </a:xfrm>
        </p:spPr>
        <p:txBody>
          <a:bodyPr>
            <a:normAutofit/>
          </a:bodyPr>
          <a:lstStyle>
            <a:lvl1pPr marL="0" indent="0" algn="l">
              <a:buNone/>
              <a:defRPr sz="22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858"/>
            <a:ext cx="1367371" cy="182807"/>
          </a:xfrm>
          <a:prstGeom prst="rect">
            <a:avLst/>
          </a:prstGeom>
        </p:spPr>
      </p:pic>
      <p:sp>
        <p:nvSpPr>
          <p:cNvPr id="10" name="Rectangle 9"/>
          <p:cNvSpPr/>
          <p:nvPr userDrawn="1"/>
        </p:nvSpPr>
        <p:spPr>
          <a:xfrm>
            <a:off x="161926" y="4704918"/>
            <a:ext cx="2839239" cy="230832"/>
          </a:xfrm>
          <a:prstGeom prst="rect">
            <a:avLst/>
          </a:prstGeom>
        </p:spPr>
        <p:txBody>
          <a:bodyPr wrap="none">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chemeClr val="bg2">
                    <a:lumMod val="50000"/>
                  </a:schemeClr>
                </a:solidFill>
                <a:effectLst/>
                <a:uLnTx/>
                <a:uFillTx/>
                <a:latin typeface="Helvetica Light"/>
                <a:ea typeface="+mn-ea"/>
                <a:cs typeface="Arial" pitchFamily="34" charset="0"/>
              </a:rPr>
              <a:t>TRIDIUM CONFIDENTIAL – DO NOT DISTRIBUTE</a:t>
            </a:r>
          </a:p>
        </p:txBody>
      </p:sp>
    </p:spTree>
    <p:extLst>
      <p:ext uri="{BB962C8B-B14F-4D97-AF65-F5344CB8AC3E}">
        <p14:creationId xmlns:p14="http://schemas.microsoft.com/office/powerpoint/2010/main" val="3411552349"/>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457200" y="1200152"/>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660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73"/>
            <a:ext cx="2133600" cy="273844"/>
          </a:xfrm>
        </p:spPr>
        <p:txBody>
          <a:bodyPr/>
          <a:lstStyle>
            <a:lvl1pPr algn="ctr">
              <a:defRPr/>
            </a:lvl1pPr>
          </a:lstStyle>
          <a:p>
            <a:fld id="{C18E5D17-5618-B74E-A3ED-63BC40931B7F}" type="slidenum">
              <a:rPr lang="en-US" smtClean="0"/>
              <a:pPr/>
              <a:t>‹#›</a:t>
            </a:fld>
            <a:endParaRPr lang="en-US"/>
          </a:p>
        </p:txBody>
      </p:sp>
      <p:pic>
        <p:nvPicPr>
          <p:cNvPr id="9" name="Picture 8" descr="tridium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9432" y="4675773"/>
            <a:ext cx="1367371" cy="182987"/>
          </a:xfrm>
          <a:prstGeom prst="rect">
            <a:avLst/>
          </a:prstGeom>
        </p:spPr>
      </p:pic>
      <p:sp>
        <p:nvSpPr>
          <p:cNvPr id="11" name="Text Placeholder 10"/>
          <p:cNvSpPr>
            <a:spLocks noGrp="1"/>
          </p:cNvSpPr>
          <p:nvPr>
            <p:ph type="body" sz="quarter" idx="13" hasCustomPrompt="1"/>
          </p:nvPr>
        </p:nvSpPr>
        <p:spPr>
          <a:xfrm>
            <a:off x="457201" y="4675589"/>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2276734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6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73"/>
            <a:ext cx="2133600" cy="273844"/>
          </a:xfrm>
        </p:spPr>
        <p:txBody>
          <a:bodyPr/>
          <a:lstStyle>
            <a:lvl1pPr algn="ctr">
              <a:defRPr/>
            </a:lvl1pPr>
          </a:lstStyle>
          <a:p>
            <a:fld id="{C18E5D17-5618-B74E-A3ED-63BC40931B7F}" type="slidenum">
              <a:rPr lang="en-US" smtClean="0"/>
              <a:pPr/>
              <a:t>‹#›</a:t>
            </a:fld>
            <a:endParaRPr lang="en-US"/>
          </a:p>
        </p:txBody>
      </p:sp>
      <p:pic>
        <p:nvPicPr>
          <p:cNvPr id="9" name="Picture 8" descr="tridium_logo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9432" y="4675773"/>
            <a:ext cx="1367371" cy="182987"/>
          </a:xfrm>
          <a:prstGeom prst="rect">
            <a:avLst/>
          </a:prstGeom>
        </p:spPr>
      </p:pic>
      <p:sp>
        <p:nvSpPr>
          <p:cNvPr id="11" name="Text Placeholder 10"/>
          <p:cNvSpPr>
            <a:spLocks noGrp="1"/>
          </p:cNvSpPr>
          <p:nvPr>
            <p:ph type="body" sz="quarter" idx="13" hasCustomPrompt="1"/>
          </p:nvPr>
        </p:nvSpPr>
        <p:spPr>
          <a:xfrm>
            <a:off x="457201" y="4675589"/>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3594385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Slide Two Column">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a:xfrm>
            <a:off x="457200" y="1200155"/>
            <a:ext cx="3897086"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tridium_logo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19435" y="4675777"/>
            <a:ext cx="1367371" cy="182987"/>
          </a:xfrm>
          <a:prstGeom prst="rect">
            <a:avLst/>
          </a:prstGeom>
        </p:spPr>
      </p:pic>
      <p:sp>
        <p:nvSpPr>
          <p:cNvPr id="11" name="Text Placeholder 10"/>
          <p:cNvSpPr>
            <a:spLocks noGrp="1"/>
          </p:cNvSpPr>
          <p:nvPr>
            <p:ph type="body" sz="quarter" idx="13" hasCustomPrompt="1"/>
          </p:nvPr>
        </p:nvSpPr>
        <p:spPr>
          <a:xfrm>
            <a:off x="457201" y="4675593"/>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
        <p:nvSpPr>
          <p:cNvPr id="7" name="Content Placeholder 2"/>
          <p:cNvSpPr>
            <a:spLocks noGrp="1"/>
          </p:cNvSpPr>
          <p:nvPr>
            <p:ph idx="14"/>
          </p:nvPr>
        </p:nvSpPr>
        <p:spPr>
          <a:xfrm>
            <a:off x="4789714" y="1200155"/>
            <a:ext cx="3897086"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93147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ivider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4505" y="1521617"/>
            <a:ext cx="7422922" cy="805367"/>
          </a:xfrm>
        </p:spPr>
        <p:txBody>
          <a:bodyPr anchor="t">
            <a:noAutofit/>
          </a:bodyPr>
          <a:lstStyle>
            <a:lvl1pPr algn="l">
              <a:defRPr sz="3600" b="1" cap="none">
                <a:solidFill>
                  <a:schemeClr val="bg1"/>
                </a:solidFill>
                <a:latin typeface="Arial"/>
                <a:cs typeface="Arial"/>
              </a:defRPr>
            </a:lvl1pPr>
          </a:lstStyle>
          <a:p>
            <a:r>
              <a:rPr lang="en-US" dirty="0"/>
              <a:t>Click to edit Master title style</a:t>
            </a:r>
          </a:p>
        </p:txBody>
      </p:sp>
      <p:sp>
        <p:nvSpPr>
          <p:cNvPr id="3" name="Text Placeholder 2"/>
          <p:cNvSpPr>
            <a:spLocks noGrp="1"/>
          </p:cNvSpPr>
          <p:nvPr>
            <p:ph type="body" idx="1"/>
          </p:nvPr>
        </p:nvSpPr>
        <p:spPr>
          <a:xfrm>
            <a:off x="684505" y="2326984"/>
            <a:ext cx="4755511" cy="906845"/>
          </a:xfrm>
        </p:spPr>
        <p:txBody>
          <a:bodyPr anchor="t">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TextBox 5"/>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a:solidFill>
                  <a:schemeClr val="accent1"/>
                </a:solidFill>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200150"/>
            <a:ext cx="8229600" cy="3042561"/>
          </a:xfrm>
        </p:spPr>
        <p:txBody>
          <a:bodyPr/>
          <a:lstStyle>
            <a:lvl1pPr>
              <a:defRPr sz="1800"/>
            </a:lvl1pPr>
            <a:lvl2pPr>
              <a:defRPr sz="1600"/>
            </a:lvl2pPr>
            <a:lvl3pPr>
              <a:defRPr sz="1400"/>
            </a:lvl3pPr>
            <a:lvl4pPr>
              <a:defRPr sz="12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22038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4" name="Content Placeholder 3"/>
          <p:cNvSpPr>
            <a:spLocks noGrp="1"/>
          </p:cNvSpPr>
          <p:nvPr>
            <p:ph sz="half" idx="2"/>
          </p:nvPr>
        </p:nvSpPr>
        <p:spPr>
          <a:xfrm>
            <a:off x="457200" y="1198750"/>
            <a:ext cx="4040188"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5025" y="1198750"/>
            <a:ext cx="4041775" cy="2962275"/>
          </a:xfrm>
        </p:spPr>
        <p:txBody>
          <a:bodyPr/>
          <a:lstStyle>
            <a:lvl1pPr>
              <a:defRPr sz="1800"/>
            </a:lvl1pPr>
            <a:lvl2pPr>
              <a:defRPr sz="1600"/>
            </a:lvl2pPr>
            <a:lvl3pPr>
              <a:defRPr sz="1400"/>
            </a:lvl3pPr>
            <a:lvl4pPr>
              <a:defRPr sz="1200"/>
            </a:lvl4pPr>
            <a:lvl5pPr>
              <a:defRPr sz="11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a:off x="8688507" y="4636974"/>
            <a:ext cx="386640" cy="215444"/>
          </a:xfrm>
          <a:prstGeom prst="rect">
            <a:avLst/>
          </a:prstGeom>
          <a:noFill/>
        </p:spPr>
        <p:txBody>
          <a:bodyPr wrap="square" rtlCol="0" anchor="b">
            <a:spAutoFit/>
          </a:bodyPr>
          <a:lstStyle/>
          <a:p>
            <a:pPr algn="r"/>
            <a:fld id="{F886ADDA-D69D-C74C-B3D6-1AAA65D4D886}" type="slidenum">
              <a:rPr lang="en-US" sz="800" smtClean="0">
                <a:solidFill>
                  <a:schemeClr val="accent2"/>
                </a:solidFill>
              </a:rPr>
              <a:pPr algn="r"/>
              <a:t>‹#›</a:t>
            </a:fld>
            <a:endParaRPr lang="en-US" sz="800" dirty="0">
              <a:solidFill>
                <a:schemeClr val="accent2"/>
              </a:solidFill>
            </a:endParaRPr>
          </a:p>
        </p:txBody>
      </p:sp>
    </p:spTree>
    <p:extLst>
      <p:ext uri="{BB962C8B-B14F-4D97-AF65-F5344CB8AC3E}">
        <p14:creationId xmlns:p14="http://schemas.microsoft.com/office/powerpoint/2010/main" val="332665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ontent Slide Across">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69"/>
            <a:ext cx="2133600" cy="273844"/>
          </a:xfrm>
          <a:prstGeom prst="rect">
            <a:avLst/>
          </a:prstGeom>
        </p:spPr>
        <p:txBody>
          <a:bodyPr/>
          <a:lstStyle>
            <a:lvl1pPr algn="ctr">
              <a:defRPr/>
            </a:lvl1pPr>
          </a:lstStyle>
          <a:p>
            <a:fld id="{C18E5D17-5618-B74E-A3ED-63BC40931B7F}" type="slidenum">
              <a:rPr lang="en-US" smtClean="0">
                <a:solidFill>
                  <a:srgbClr val="3C3C3E">
                    <a:tint val="75000"/>
                  </a:srgbClr>
                </a:solidFill>
              </a:rPr>
              <a:pPr/>
              <a:t>‹#›</a:t>
            </a:fld>
            <a:endParaRPr lang="en-US">
              <a:solidFill>
                <a:srgbClr val="3C3C3E">
                  <a:tint val="75000"/>
                </a:srgbClr>
              </a:solidFill>
            </a:endParaRPr>
          </a:p>
        </p:txBody>
      </p:sp>
      <p:pic>
        <p:nvPicPr>
          <p:cNvPr id="9" name="Picture 8" descr="tridium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769"/>
            <a:ext cx="1367371" cy="182987"/>
          </a:xfrm>
          <a:prstGeom prst="rect">
            <a:avLst/>
          </a:prstGeom>
        </p:spPr>
      </p:pic>
      <p:sp>
        <p:nvSpPr>
          <p:cNvPr id="11" name="Text Placeholder 10"/>
          <p:cNvSpPr>
            <a:spLocks noGrp="1"/>
          </p:cNvSpPr>
          <p:nvPr>
            <p:ph type="body" sz="quarter" idx="13" hasCustomPrompt="1"/>
          </p:nvPr>
        </p:nvSpPr>
        <p:spPr>
          <a:xfrm>
            <a:off x="457201" y="4675585"/>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34315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8_Content Slide Across">
    <p:bg>
      <p:bgPr>
        <a:blipFill rotWithShape="1">
          <a:blip r:embed="rId2">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69"/>
            <a:ext cx="2133600" cy="273844"/>
          </a:xfrm>
          <a:prstGeom prst="rect">
            <a:avLst/>
          </a:prstGeom>
        </p:spPr>
        <p:txBody>
          <a:bodyPr/>
          <a:lstStyle>
            <a:lvl1pPr algn="ctr">
              <a:defRPr/>
            </a:lvl1pPr>
          </a:lstStyle>
          <a:p>
            <a:fld id="{C18E5D17-5618-B74E-A3ED-63BC40931B7F}" type="slidenum">
              <a:rPr lang="en-US" smtClean="0">
                <a:solidFill>
                  <a:srgbClr val="3C3C3E">
                    <a:tint val="75000"/>
                  </a:srgbClr>
                </a:solidFill>
              </a:rPr>
              <a:pPr/>
              <a:t>‹#›</a:t>
            </a:fld>
            <a:endParaRPr lang="en-US">
              <a:solidFill>
                <a:srgbClr val="3C3C3E">
                  <a:tint val="75000"/>
                </a:srgbClr>
              </a:solidFill>
            </a:endParaRPr>
          </a:p>
        </p:txBody>
      </p:sp>
      <p:pic>
        <p:nvPicPr>
          <p:cNvPr id="9" name="Picture 8" descr="tridium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769"/>
            <a:ext cx="1367371" cy="182987"/>
          </a:xfrm>
          <a:prstGeom prst="rect">
            <a:avLst/>
          </a:prstGeom>
        </p:spPr>
      </p:pic>
      <p:sp>
        <p:nvSpPr>
          <p:cNvPr id="11" name="Text Placeholder 10"/>
          <p:cNvSpPr>
            <a:spLocks noGrp="1"/>
          </p:cNvSpPr>
          <p:nvPr>
            <p:ph type="body" sz="quarter" idx="13" hasCustomPrompt="1"/>
          </p:nvPr>
        </p:nvSpPr>
        <p:spPr>
          <a:xfrm>
            <a:off x="457201" y="4675585"/>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1421048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Across">
    <p:bg>
      <p:bgPr>
        <a:blipFill rotWithShape="1">
          <a:blip r:embed="rId2" cstate="screen"/>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69"/>
            <a:ext cx="2133600" cy="273844"/>
          </a:xfrm>
          <a:prstGeom prst="rect">
            <a:avLst/>
          </a:prstGeom>
        </p:spPr>
        <p:txBody>
          <a:bodyPr/>
          <a:lstStyle>
            <a:lvl1pPr algn="ctr">
              <a:defRPr/>
            </a:lvl1pPr>
          </a:lstStyle>
          <a:p>
            <a:fld id="{C18E5D17-5618-B74E-A3ED-63BC40931B7F}" type="slidenum">
              <a:rPr lang="en-US" smtClean="0"/>
              <a:pPr/>
              <a:t>‹#›</a:t>
            </a:fld>
            <a:endParaRPr lang="en-US" dirty="0"/>
          </a:p>
        </p:txBody>
      </p:sp>
      <p:pic>
        <p:nvPicPr>
          <p:cNvPr id="9" name="Picture 8" descr="tridium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769"/>
            <a:ext cx="1367371" cy="182987"/>
          </a:xfrm>
          <a:prstGeom prst="rect">
            <a:avLst/>
          </a:prstGeom>
        </p:spPr>
      </p:pic>
    </p:spTree>
    <p:extLst>
      <p:ext uri="{BB962C8B-B14F-4D97-AF65-F5344CB8AC3E}">
        <p14:creationId xmlns:p14="http://schemas.microsoft.com/office/powerpoint/2010/main" val="12949361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6_Content Slide Across">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05200" y="4675769"/>
            <a:ext cx="2133600" cy="273844"/>
          </a:xfrm>
          <a:prstGeom prst="rect">
            <a:avLst/>
          </a:prstGeom>
        </p:spPr>
        <p:txBody>
          <a:bodyPr/>
          <a:lstStyle>
            <a:lvl1pPr algn="ctr">
              <a:defRPr/>
            </a:lvl1pPr>
          </a:lstStyle>
          <a:p>
            <a:fld id="{C18E5D17-5618-B74E-A3ED-63BC40931B7F}" type="slidenum">
              <a:rPr lang="en-US" smtClean="0"/>
              <a:pPr/>
              <a:t>‹#›</a:t>
            </a:fld>
            <a:endParaRPr lang="en-US"/>
          </a:p>
        </p:txBody>
      </p:sp>
      <p:pic>
        <p:nvPicPr>
          <p:cNvPr id="9" name="Picture 8" descr="tridium_logo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19430" y="4675769"/>
            <a:ext cx="1367371" cy="182987"/>
          </a:xfrm>
          <a:prstGeom prst="rect">
            <a:avLst/>
          </a:prstGeom>
        </p:spPr>
      </p:pic>
      <p:sp>
        <p:nvSpPr>
          <p:cNvPr id="11" name="Text Placeholder 10"/>
          <p:cNvSpPr>
            <a:spLocks noGrp="1"/>
          </p:cNvSpPr>
          <p:nvPr>
            <p:ph type="body" sz="quarter" idx="13" hasCustomPrompt="1"/>
          </p:nvPr>
        </p:nvSpPr>
        <p:spPr>
          <a:xfrm>
            <a:off x="457201" y="4675585"/>
            <a:ext cx="1919514" cy="273844"/>
          </a:xfrm>
        </p:spPr>
        <p:txBody>
          <a:bodyPr anchor="ctr">
            <a:normAutofit/>
          </a:bodyPr>
          <a:lstStyle>
            <a:lvl1pPr>
              <a:defRPr sz="900" b="0" i="0">
                <a:solidFill>
                  <a:schemeClr val="tx2"/>
                </a:solidFill>
                <a:latin typeface="Helvetica"/>
                <a:cs typeface="Helvetica"/>
              </a:defRPr>
            </a:lvl1pPr>
          </a:lstStyle>
          <a:p>
            <a:pPr lvl="0"/>
            <a:r>
              <a:rPr lang="en-US" dirty="0"/>
              <a:t>SECTION NAME</a:t>
            </a:r>
          </a:p>
        </p:txBody>
      </p:sp>
    </p:spTree>
    <p:extLst>
      <p:ext uri="{BB962C8B-B14F-4D97-AF65-F5344CB8AC3E}">
        <p14:creationId xmlns:p14="http://schemas.microsoft.com/office/powerpoint/2010/main" val="4236533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2" r:id="rId1"/>
    <p:sldLayoutId id="2147493456" r:id="rId2"/>
    <p:sldLayoutId id="2147493458" r:id="rId3"/>
    <p:sldLayoutId id="2147493457" r:id="rId4"/>
    <p:sldLayoutId id="2147493468" r:id="rId5"/>
    <p:sldLayoutId id="2147493469" r:id="rId6"/>
    <p:sldLayoutId id="2147493470" r:id="rId7"/>
    <p:sldLayoutId id="2147493471" r:id="rId8"/>
    <p:sldLayoutId id="2147493472" r:id="rId9"/>
    <p:sldLayoutId id="2147493473" r:id="rId10"/>
    <p:sldLayoutId id="2147493474" r:id="rId11"/>
    <p:sldLayoutId id="2147493475" r:id="rId12"/>
    <p:sldLayoutId id="2147493479" r:id="rId13"/>
    <p:sldLayoutId id="2147493480" r:id="rId14"/>
    <p:sldLayoutId id="2147493481" r:id="rId15"/>
    <p:sldLayoutId id="2147493482" r:id="rId16"/>
    <p:sldLayoutId id="2147493483" r:id="rId17"/>
    <p:sldLayoutId id="2147493484" r:id="rId18"/>
    <p:sldLayoutId id="2147493485" r:id="rId19"/>
    <p:sldLayoutId id="2147493486" r:id="rId20"/>
    <p:sldLayoutId id="2147493487" r:id="rId21"/>
    <p:sldLayoutId id="2147493488" r:id="rId22"/>
    <p:sldLayoutId id="2147493489" r:id="rId23"/>
    <p:sldLayoutId id="2147493490" r:id="rId24"/>
  </p:sldLayoutIdLst>
  <p:hf hdr="0" ftr="0" dt="0"/>
  <p:txStyles>
    <p:titleStyle>
      <a:lvl1pPr algn="l" defTabSz="457200" rtl="0" eaLnBrk="1" latinLnBrk="0" hangingPunct="1">
        <a:spcBef>
          <a:spcPct val="0"/>
        </a:spcBef>
        <a:buNone/>
        <a:defRPr sz="2800" b="1" kern="1200">
          <a:solidFill>
            <a:srgbClr val="0088CE"/>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1.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1.mp4"/><Relationship Id="rId16" Type="http://schemas.openxmlformats.org/officeDocument/2006/relationships/slide" Target="slide21.xml"/><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slide" Target="slide16.xml"/><Relationship Id="rId5" Type="http://schemas.openxmlformats.org/officeDocument/2006/relationships/notesSlide" Target="../notesSlides/notesSlide1.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2.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2.mp4"/><Relationship Id="rId16" Type="http://schemas.openxmlformats.org/officeDocument/2006/relationships/slide" Target="slide21.xml"/><Relationship Id="rId1" Type="http://schemas.openxmlformats.org/officeDocument/2006/relationships/tags" Target="../tags/tag3.xml"/><Relationship Id="rId6" Type="http://schemas.openxmlformats.org/officeDocument/2006/relationships/image" Target="../media/image14.png"/><Relationship Id="rId11" Type="http://schemas.openxmlformats.org/officeDocument/2006/relationships/slide" Target="slide16.xml"/><Relationship Id="rId5" Type="http://schemas.openxmlformats.org/officeDocument/2006/relationships/notesSlide" Target="../notesSlides/notesSlide2.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4.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3.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3.mp4"/><Relationship Id="rId16" Type="http://schemas.openxmlformats.org/officeDocument/2006/relationships/slide" Target="slide21.xml"/><Relationship Id="rId1" Type="http://schemas.openxmlformats.org/officeDocument/2006/relationships/tags" Target="../tags/tag4.xml"/><Relationship Id="rId6" Type="http://schemas.openxmlformats.org/officeDocument/2006/relationships/image" Target="../media/image15.png"/><Relationship Id="rId11" Type="http://schemas.openxmlformats.org/officeDocument/2006/relationships/slide" Target="slide16.xml"/><Relationship Id="rId5" Type="http://schemas.openxmlformats.org/officeDocument/2006/relationships/notesSlide" Target="../notesSlides/notesSlide3.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5.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4.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4.mp4"/><Relationship Id="rId16" Type="http://schemas.openxmlformats.org/officeDocument/2006/relationships/slide" Target="slide21.xml"/><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slide" Target="slide16.xml"/><Relationship Id="rId5" Type="http://schemas.openxmlformats.org/officeDocument/2006/relationships/notesSlide" Target="../notesSlides/notesSlide4.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6.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5.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5.mp4"/><Relationship Id="rId16" Type="http://schemas.openxmlformats.org/officeDocument/2006/relationships/slide" Target="slide21.xml"/><Relationship Id="rId1" Type="http://schemas.openxmlformats.org/officeDocument/2006/relationships/tags" Target="../tags/tag6.xml"/><Relationship Id="rId6" Type="http://schemas.openxmlformats.org/officeDocument/2006/relationships/image" Target="../media/image17.png"/><Relationship Id="rId11" Type="http://schemas.openxmlformats.org/officeDocument/2006/relationships/slide" Target="slide16.xml"/><Relationship Id="rId5" Type="http://schemas.openxmlformats.org/officeDocument/2006/relationships/notesSlide" Target="../notesSlides/notesSlide5.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6.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6.mp4"/><Relationship Id="rId16" Type="http://schemas.openxmlformats.org/officeDocument/2006/relationships/slide" Target="slide21.xml"/><Relationship Id="rId1" Type="http://schemas.openxmlformats.org/officeDocument/2006/relationships/tags" Target="../tags/tag7.xml"/><Relationship Id="rId6" Type="http://schemas.openxmlformats.org/officeDocument/2006/relationships/image" Target="../media/image18.png"/><Relationship Id="rId11" Type="http://schemas.openxmlformats.org/officeDocument/2006/relationships/slide" Target="slide16.xml"/><Relationship Id="rId5" Type="http://schemas.openxmlformats.org/officeDocument/2006/relationships/notesSlide" Target="../notesSlides/notesSlide6.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8.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7.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7.mp4"/><Relationship Id="rId16" Type="http://schemas.openxmlformats.org/officeDocument/2006/relationships/slide" Target="slide21.xml"/><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slide" Target="slide16.xml"/><Relationship Id="rId5" Type="http://schemas.openxmlformats.org/officeDocument/2006/relationships/notesSlide" Target="../notesSlides/notesSlide7.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8.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8.mp4"/><Relationship Id="rId16" Type="http://schemas.openxmlformats.org/officeDocument/2006/relationships/slide" Target="slide21.xml"/><Relationship Id="rId1" Type="http://schemas.openxmlformats.org/officeDocument/2006/relationships/tags" Target="../tags/tag9.xml"/><Relationship Id="rId6" Type="http://schemas.openxmlformats.org/officeDocument/2006/relationships/image" Target="../media/image20.png"/><Relationship Id="rId11" Type="http://schemas.openxmlformats.org/officeDocument/2006/relationships/slide" Target="slide16.xml"/><Relationship Id="rId5" Type="http://schemas.openxmlformats.org/officeDocument/2006/relationships/notesSlide" Target="../notesSlides/notesSlide8.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9.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9.mp4"/><Relationship Id="rId16" Type="http://schemas.openxmlformats.org/officeDocument/2006/relationships/slide" Target="slide21.xml"/><Relationship Id="rId1" Type="http://schemas.openxmlformats.org/officeDocument/2006/relationships/tags" Target="../tags/tag10.xml"/><Relationship Id="rId6" Type="http://schemas.openxmlformats.org/officeDocument/2006/relationships/image" Target="../media/image21.png"/><Relationship Id="rId11" Type="http://schemas.openxmlformats.org/officeDocument/2006/relationships/slide" Target="slide16.xml"/><Relationship Id="rId5" Type="http://schemas.openxmlformats.org/officeDocument/2006/relationships/notesSlide" Target="../notesSlides/notesSlide9.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2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10.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10.mp4"/><Relationship Id="rId16" Type="http://schemas.openxmlformats.org/officeDocument/2006/relationships/slide" Target="slide21.xml"/><Relationship Id="rId1" Type="http://schemas.openxmlformats.org/officeDocument/2006/relationships/tags" Target="../tags/tag11.xml"/><Relationship Id="rId6" Type="http://schemas.openxmlformats.org/officeDocument/2006/relationships/image" Target="../media/image22.png"/><Relationship Id="rId11" Type="http://schemas.openxmlformats.org/officeDocument/2006/relationships/slide" Target="slide16.xml"/><Relationship Id="rId5" Type="http://schemas.openxmlformats.org/officeDocument/2006/relationships/notesSlide" Target="../notesSlides/notesSlide10.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2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11.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11.mp4"/><Relationship Id="rId16" Type="http://schemas.openxmlformats.org/officeDocument/2006/relationships/slide" Target="slide21.xml"/><Relationship Id="rId1" Type="http://schemas.openxmlformats.org/officeDocument/2006/relationships/tags" Target="../tags/tag12.xml"/><Relationship Id="rId6" Type="http://schemas.openxmlformats.org/officeDocument/2006/relationships/image" Target="../media/image23.png"/><Relationship Id="rId11" Type="http://schemas.openxmlformats.org/officeDocument/2006/relationships/slide" Target="slide16.xml"/><Relationship Id="rId5" Type="http://schemas.openxmlformats.org/officeDocument/2006/relationships/notesSlide" Target="../notesSlides/notesSlide11.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2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18.xml"/><Relationship Id="rId18" Type="http://schemas.openxmlformats.org/officeDocument/2006/relationships/slide" Target="slide23.xml"/><Relationship Id="rId3" Type="http://schemas.openxmlformats.org/officeDocument/2006/relationships/video" Target="../media/media12.mp4"/><Relationship Id="rId7" Type="http://schemas.openxmlformats.org/officeDocument/2006/relationships/slide" Target="slide12.xml"/><Relationship Id="rId12" Type="http://schemas.openxmlformats.org/officeDocument/2006/relationships/slide" Target="slide17.xml"/><Relationship Id="rId17" Type="http://schemas.openxmlformats.org/officeDocument/2006/relationships/slide" Target="slide22.xml"/><Relationship Id="rId2" Type="http://schemas.microsoft.com/office/2007/relationships/media" Target="../media/media12.mp4"/><Relationship Id="rId16" Type="http://schemas.openxmlformats.org/officeDocument/2006/relationships/slide" Target="slide21.xml"/><Relationship Id="rId1" Type="http://schemas.openxmlformats.org/officeDocument/2006/relationships/tags" Target="../tags/tag13.xml"/><Relationship Id="rId6" Type="http://schemas.openxmlformats.org/officeDocument/2006/relationships/image" Target="../media/image24.png"/><Relationship Id="rId11" Type="http://schemas.openxmlformats.org/officeDocument/2006/relationships/slide" Target="slide16.xml"/><Relationship Id="rId5" Type="http://schemas.openxmlformats.org/officeDocument/2006/relationships/notesSlide" Target="../notesSlides/notesSlide12.xml"/><Relationship Id="rId15" Type="http://schemas.openxmlformats.org/officeDocument/2006/relationships/slide" Target="slide20.xml"/><Relationship Id="rId10" Type="http://schemas.openxmlformats.org/officeDocument/2006/relationships/slide" Target="slide15.xml"/><Relationship Id="rId4" Type="http://schemas.openxmlformats.org/officeDocument/2006/relationships/slideLayout" Target="../slideLayouts/slideLayout1.xml"/><Relationship Id="rId9" Type="http://schemas.openxmlformats.org/officeDocument/2006/relationships/slide" Target="slide14.xml"/><Relationship Id="rId14" Type="http://schemas.openxmlformats.org/officeDocument/2006/relationships/slide" Target="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0.xml"/><Relationship Id="rId5" Type="http://schemas.openxmlformats.org/officeDocument/2006/relationships/image" Target="../media/image34.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1.xml"/><Relationship Id="rId6" Type="http://schemas.microsoft.com/office/2007/relationships/hdphoto" Target="../media/hdphoto2.wdp"/><Relationship Id="rId11" Type="http://schemas.openxmlformats.org/officeDocument/2006/relationships/image" Target="../media/image40.png"/><Relationship Id="rId5" Type="http://schemas.openxmlformats.org/officeDocument/2006/relationships/image" Target="../media/image3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lms.cfs-api.com/v2/scorm/lms.aspx?token=a229426b-3838-4497-b482-d70d036b647b&amp;lang=en-US"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19.xml"/><Relationship Id="rId7" Type="http://schemas.openxmlformats.org/officeDocument/2006/relationships/image" Target="../media/image76.png"/><Relationship Id="rId2" Type="http://schemas.openxmlformats.org/officeDocument/2006/relationships/slideLayout" Target="../slideLayouts/slideLayout24.xml"/><Relationship Id="rId1" Type="http://schemas.openxmlformats.org/officeDocument/2006/relationships/tags" Target="../tags/tag16.xml"/><Relationship Id="rId6" Type="http://schemas.openxmlformats.org/officeDocument/2006/relationships/hyperlink" Target="https://lms.cfs-api.com/v2/scorm/lms.aspx?token=f2a5427c-d998-4b69-8257-ccd78f02aba6&amp;lang=en-US" TargetMode="External"/><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1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r>
              <a:rPr lang="en-US" sz="3600" i="1" baseline="30000" dirty="0"/>
              <a:t>  </a:t>
            </a:r>
            <a:r>
              <a:rPr lang="en-US" dirty="0"/>
              <a:t>Content</a:t>
            </a:r>
          </a:p>
        </p:txBody>
      </p:sp>
      <p:sp>
        <p:nvSpPr>
          <p:cNvPr id="3" name="Content Placeholder 2"/>
          <p:cNvSpPr>
            <a:spLocks noGrp="1"/>
          </p:cNvSpPr>
          <p:nvPr>
            <p:ph idx="1"/>
          </p:nvPr>
        </p:nvSpPr>
        <p:spPr>
          <a:xfrm>
            <a:off x="457200" y="1336431"/>
            <a:ext cx="8229600" cy="2598126"/>
          </a:xfrm>
        </p:spPr>
        <p:txBody>
          <a:bodyPr>
            <a:normAutofit/>
          </a:bodyPr>
          <a:lstStyle/>
          <a:p>
            <a:r>
              <a:rPr lang="en-US" sz="2400" dirty="0"/>
              <a:t>Customer Scenario Project</a:t>
            </a:r>
          </a:p>
          <a:p>
            <a:pPr lvl="1"/>
            <a:r>
              <a:rPr lang="en-US" sz="2000" dirty="0"/>
              <a:t>Group Exercises</a:t>
            </a:r>
          </a:p>
          <a:p>
            <a:pPr lvl="1"/>
            <a:r>
              <a:rPr lang="en-US" sz="2000" dirty="0"/>
              <a:t>Find the PAIN!</a:t>
            </a:r>
          </a:p>
          <a:p>
            <a:pPr lvl="1"/>
            <a:r>
              <a:rPr lang="en-US" sz="2000" dirty="0"/>
              <a:t>Project Value Matrix</a:t>
            </a:r>
          </a:p>
          <a:p>
            <a:pPr lvl="1"/>
            <a:r>
              <a:rPr lang="en-US" sz="2000" dirty="0"/>
              <a:t>System Proposal</a:t>
            </a:r>
            <a:endParaRPr lang="en-US" sz="2400" dirty="0"/>
          </a:p>
          <a:p>
            <a:r>
              <a:rPr lang="en-US" sz="2400" dirty="0"/>
              <a:t>Bring your own project </a:t>
            </a:r>
          </a:p>
          <a:p>
            <a:pPr marL="0" indent="0">
              <a:buNone/>
            </a:pPr>
            <a:endParaRPr lang="en-US" sz="26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503336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Selling Tools</a:t>
            </a:r>
          </a:p>
        </p:txBody>
      </p:sp>
      <p:sp>
        <p:nvSpPr>
          <p:cNvPr id="3" name="Text Placeholder 2"/>
          <p:cNvSpPr>
            <a:spLocks noGrp="1"/>
          </p:cNvSpPr>
          <p:nvPr>
            <p:ph type="body" idx="1"/>
          </p:nvPr>
        </p:nvSpPr>
        <p:spPr/>
        <p:txBody>
          <a:bodyPr>
            <a:normAutofit/>
          </a:bodyPr>
          <a:lstStyle/>
          <a:p>
            <a:r>
              <a:rPr lang="en-US" dirty="0"/>
              <a:t>New Niagara 4 Demo</a:t>
            </a:r>
          </a:p>
        </p:txBody>
      </p:sp>
    </p:spTree>
    <p:extLst>
      <p:ext uri="{BB962C8B-B14F-4D97-AF65-F5344CB8AC3E}">
        <p14:creationId xmlns:p14="http://schemas.microsoft.com/office/powerpoint/2010/main" val="1164761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pic>
        <p:nvPicPr>
          <p:cNvPr id="6" name="DemoLogi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48672" y="415331"/>
            <a:ext cx="7342928" cy="4272057"/>
          </a:xfrm>
          <a:prstGeom prst="rect">
            <a:avLst/>
          </a:prstGeom>
        </p:spPr>
      </p:pic>
      <p:graphicFrame>
        <p:nvGraphicFramePr>
          <p:cNvPr id="2" name="Table 1"/>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2448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verageProfile">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1" y="400051"/>
            <a:ext cx="7353299" cy="4278091"/>
          </a:xfrm>
          <a:prstGeom prst="rect">
            <a:avLst/>
          </a:prstGeom>
        </p:spPr>
      </p:pic>
      <p:sp>
        <p:nvSpPr>
          <p:cNvPr id="26" name="Rectangle 25"/>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7" name="Table 26"/>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389986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reaNormalize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300" cy="4278092"/>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5" name="Table 24"/>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
        <p:nvSpPr>
          <p:cNvPr id="3" name="TextBox 2"/>
          <p:cNvSpPr txBox="1"/>
          <p:nvPr/>
        </p:nvSpPr>
        <p:spPr>
          <a:xfrm>
            <a:off x="3589506" y="0"/>
            <a:ext cx="111868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C3C3E"/>
                </a:solidFill>
                <a:effectLst/>
                <a:uLnTx/>
                <a:uFillTx/>
                <a:latin typeface="Gotham Medium"/>
                <a:ea typeface="+mn-ea"/>
                <a:cs typeface="+mn-cs"/>
              </a:rPr>
              <a:t>Reply</a:t>
            </a:r>
          </a:p>
        </p:txBody>
      </p:sp>
    </p:spTree>
    <p:custDataLst>
      <p:tags r:id="rId1"/>
    </p:custDataLst>
    <p:extLst>
      <p:ext uri="{BB962C8B-B14F-4D97-AF65-F5344CB8AC3E}">
        <p14:creationId xmlns:p14="http://schemas.microsoft.com/office/powerpoint/2010/main" val="41680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ichmond">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300" cy="4278092"/>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3" name="Table 22"/>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280034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pectrumChart">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300" cy="4278092"/>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237786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lativeContributio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300" cy="4278092"/>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33413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oadDuration">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45590" y="397892"/>
            <a:ext cx="7346010" cy="4273850"/>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20670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nerg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299" cy="4278092"/>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382157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1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Learning to Sell Niagara</a:t>
            </a:r>
          </a:p>
        </p:txBody>
      </p:sp>
      <p:sp>
        <p:nvSpPr>
          <p:cNvPr id="3" name="Subtitle 2"/>
          <p:cNvSpPr>
            <a:spLocks noGrp="1"/>
          </p:cNvSpPr>
          <p:nvPr>
            <p:ph type="subTitle" idx="1"/>
          </p:nvPr>
        </p:nvSpPr>
        <p:spPr/>
        <p:txBody>
          <a:bodyPr/>
          <a:lstStyle/>
          <a:p>
            <a:r>
              <a:rPr lang="en-US" dirty="0"/>
              <a:t>Ed Merwin – Tridium - VYKON</a:t>
            </a:r>
          </a:p>
          <a:p>
            <a:r>
              <a:rPr lang="en-US" dirty="0"/>
              <a:t>Scott Boehm – Tridium - VYKON</a:t>
            </a:r>
          </a:p>
          <a:p>
            <a:r>
              <a:rPr lang="en-US" dirty="0"/>
              <a:t>Jon Jarvis - Tridium</a:t>
            </a:r>
          </a:p>
        </p:txBody>
      </p:sp>
    </p:spTree>
    <p:extLst>
      <p:ext uri="{BB962C8B-B14F-4D97-AF65-F5344CB8AC3E}">
        <p14:creationId xmlns:p14="http://schemas.microsoft.com/office/powerpoint/2010/main" val="2877883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loor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55269" y="400050"/>
            <a:ext cx="7334579" cy="4267200"/>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38355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HU1WaterLeak">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50"/>
            <a:ext cx="7353299" cy="4278091"/>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12621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AV301MaxAirAlarm">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00049"/>
            <a:ext cx="7353299" cy="4278091"/>
          </a:xfrm>
          <a:prstGeom prst="rect">
            <a:avLst/>
          </a:prstGeom>
        </p:spPr>
      </p:pic>
      <p:sp>
        <p:nvSpPr>
          <p:cNvPr id="22" name="Rectangle 21"/>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6" name="Table 25"/>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182627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arc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638300" y="411758"/>
            <a:ext cx="7353300" cy="4278091"/>
          </a:xfrm>
          <a:prstGeom prst="rect">
            <a:avLst/>
          </a:prstGeom>
        </p:spPr>
      </p:pic>
      <p:sp>
        <p:nvSpPr>
          <p:cNvPr id="24" name="Rectangle 23"/>
          <p:cNvSpPr/>
          <p:nvPr/>
        </p:nvSpPr>
        <p:spPr>
          <a:xfrm>
            <a:off x="-32951" y="-1"/>
            <a:ext cx="1645920" cy="5143501"/>
          </a:xfrm>
          <a:prstGeom prst="rect">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tham Medium"/>
              <a:ea typeface="+mn-ea"/>
              <a:cs typeface="+mn-cs"/>
            </a:endParaRPr>
          </a:p>
        </p:txBody>
      </p:sp>
      <p:graphicFrame>
        <p:nvGraphicFramePr>
          <p:cNvPr id="25" name="Table 24"/>
          <p:cNvGraphicFramePr>
            <a:graphicFrameLocks noGrp="1"/>
          </p:cNvGraphicFramePr>
          <p:nvPr>
            <p:extLst/>
          </p:nvPr>
        </p:nvGraphicFramePr>
        <p:xfrm>
          <a:off x="0" y="92282"/>
          <a:ext cx="1554480" cy="5029192"/>
        </p:xfrm>
        <a:graphic>
          <a:graphicData uri="http://schemas.openxmlformats.org/drawingml/2006/table">
            <a:tbl>
              <a:tblPr>
                <a:tableStyleId>{5C22544A-7EE6-4342-B048-85BDC9FD1C3A}</a:tableStyleId>
              </a:tblPr>
              <a:tblGrid>
                <a:gridCol w="208280">
                  <a:extLst>
                    <a:ext uri="{9D8B030D-6E8A-4147-A177-3AD203B41FA5}">
                      <a16:colId xmlns:a16="http://schemas.microsoft.com/office/drawing/2014/main" val="2972874331"/>
                    </a:ext>
                  </a:extLst>
                </a:gridCol>
                <a:gridCol w="1346200">
                  <a:extLst>
                    <a:ext uri="{9D8B030D-6E8A-4147-A177-3AD203B41FA5}">
                      <a16:colId xmlns:a16="http://schemas.microsoft.com/office/drawing/2014/main" val="2084076721"/>
                    </a:ext>
                  </a:extLst>
                </a:gridCol>
              </a:tblGrid>
              <a:tr h="359228">
                <a:tc>
                  <a:txBody>
                    <a:bodyPr/>
                    <a:lstStyle/>
                    <a:p>
                      <a:pPr algn="l"/>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tx2"/>
                          </a:solidFill>
                          <a:latin typeface="+mj-lt"/>
                          <a:hlinkClick r:id="rId7" action="ppaction://hlinksldjump"/>
                        </a:rPr>
                        <a:t>East Coast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4155939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000" baseline="0" dirty="0">
                          <a:solidFill>
                            <a:schemeClr val="tx2"/>
                          </a:solidFill>
                          <a:latin typeface="+mj-lt"/>
                          <a:hlinkClick r:id="rId8" action="ppaction://hlinksldjump"/>
                        </a:rPr>
                        <a:t>/ </a:t>
                      </a:r>
                      <a:r>
                        <a:rPr lang="en-US" sz="1000" dirty="0">
                          <a:solidFill>
                            <a:schemeClr val="tx2"/>
                          </a:solidFill>
                          <a:latin typeface="+mj-lt"/>
                          <a:hlinkClick r:id="rId8" action="ppaction://hlinksldjump"/>
                        </a:rPr>
                        <a:t>Average Profile</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70536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9" action="ppaction://hlinksldjump"/>
                        </a:rPr>
                        <a:t>/ Area Normalized</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0038481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rPr>
                        <a:t>Westerre II</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12519090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0" action="ppaction://hlinksldjump"/>
                        </a:rPr>
                        <a:t>/ Energy Dashboard</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71515941"/>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1" action="ppaction://hlinksldjump"/>
                        </a:rPr>
                        <a:t>/ Spectrum Chart</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61306253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2" action="ppaction://hlinksldjump"/>
                        </a:rPr>
                        <a:t>/ Relative Contrib</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02220662"/>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3" action="ppaction://hlinksldjump"/>
                        </a:rPr>
                        <a:t>/ Load Duration</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52170285"/>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4" action="ppaction://hlinksldjump"/>
                        </a:rPr>
                        <a:t>/ Energy</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8061239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5" action="ppaction://hlinksldjump"/>
                        </a:rPr>
                        <a:t>/ Floor 3</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90090838"/>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rPr>
                        <a:t>/ HVAC</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5378402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900" dirty="0">
                          <a:solidFill>
                            <a:schemeClr val="tx2"/>
                          </a:solidFill>
                          <a:latin typeface="+mj-lt"/>
                          <a:hlinkClick r:id="rId16" action="ppaction://hlinksldjump"/>
                        </a:rPr>
                        <a:t>// AHU1 Water Leak</a:t>
                      </a:r>
                      <a:endParaRPr lang="en-US" sz="9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79394734"/>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r>
                        <a:rPr lang="en-US" sz="1000" dirty="0">
                          <a:solidFill>
                            <a:schemeClr val="tx2"/>
                          </a:solidFill>
                          <a:latin typeface="+mj-lt"/>
                          <a:hlinkClick r:id="rId17" action="ppaction://hlinksldjump"/>
                        </a:rPr>
                        <a:t>// VAV301 Alarm</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98171846"/>
                  </a:ext>
                </a:extLst>
              </a:tr>
              <a:tr h="359228">
                <a:tc>
                  <a:txBody>
                    <a:bodyPr/>
                    <a:lstStyle/>
                    <a:p>
                      <a:r>
                        <a:rPr lang="en-US" sz="1100" dirty="0">
                          <a:solidFill>
                            <a:schemeClr val="accent5"/>
                          </a:solidFill>
                        </a:rPr>
                        <a:t>&gt;</a:t>
                      </a: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r>
                        <a:rPr lang="en-US" sz="1000" dirty="0">
                          <a:solidFill>
                            <a:schemeClr val="tx2"/>
                          </a:solidFill>
                          <a:latin typeface="+mj-lt"/>
                          <a:hlinkClick r:id="rId18" action="ppaction://hlinksldjump"/>
                        </a:rPr>
                        <a:t>/Tag</a:t>
                      </a:r>
                      <a:r>
                        <a:rPr lang="en-US" sz="1000" baseline="0" dirty="0">
                          <a:solidFill>
                            <a:schemeClr val="tx2"/>
                          </a:solidFill>
                          <a:latin typeface="+mj-lt"/>
                          <a:hlinkClick r:id="rId18" action="ppaction://hlinksldjump"/>
                        </a:rPr>
                        <a:t> Search</a:t>
                      </a:r>
                      <a:endParaRPr lang="en-US" sz="1000" dirty="0">
                        <a:solidFill>
                          <a:schemeClr val="tx2"/>
                        </a:solidFill>
                        <a:latin typeface="+mj-lt"/>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887763274"/>
                  </a:ext>
                </a:extLst>
              </a:tr>
            </a:tbl>
          </a:graphicData>
        </a:graphic>
      </p:graphicFrame>
    </p:spTree>
    <p:custDataLst>
      <p:tags r:id="rId1"/>
    </p:custDataLst>
    <p:extLst>
      <p:ext uri="{BB962C8B-B14F-4D97-AF65-F5344CB8AC3E}">
        <p14:creationId xmlns:p14="http://schemas.microsoft.com/office/powerpoint/2010/main" val="109043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Selling Tools</a:t>
            </a:r>
          </a:p>
        </p:txBody>
      </p:sp>
      <p:sp>
        <p:nvSpPr>
          <p:cNvPr id="3" name="Text Placeholder 2"/>
          <p:cNvSpPr>
            <a:spLocks noGrp="1"/>
          </p:cNvSpPr>
          <p:nvPr>
            <p:ph type="body" idx="1"/>
          </p:nvPr>
        </p:nvSpPr>
        <p:spPr/>
        <p:txBody>
          <a:bodyPr>
            <a:normAutofit/>
          </a:bodyPr>
          <a:lstStyle/>
          <a:p>
            <a:r>
              <a:rPr lang="en-US" dirty="0"/>
              <a:t>What’s New Updates</a:t>
            </a:r>
          </a:p>
          <a:p>
            <a:endParaRPr lang="en-US" dirty="0"/>
          </a:p>
        </p:txBody>
      </p:sp>
    </p:spTree>
    <p:extLst>
      <p:ext uri="{BB962C8B-B14F-4D97-AF65-F5344CB8AC3E}">
        <p14:creationId xmlns:p14="http://schemas.microsoft.com/office/powerpoint/2010/main" val="3339535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What’s New?</a:t>
            </a:r>
          </a:p>
        </p:txBody>
      </p:sp>
    </p:spTree>
    <p:extLst>
      <p:ext uri="{BB962C8B-B14F-4D97-AF65-F5344CB8AC3E}">
        <p14:creationId xmlns:p14="http://schemas.microsoft.com/office/powerpoint/2010/main" val="220638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700" y="-4259"/>
            <a:ext cx="6172200" cy="539088"/>
          </a:xfrm>
        </p:spPr>
        <p:txBody>
          <a:bodyPr>
            <a:normAutofit/>
          </a:bodyPr>
          <a:lstStyle/>
          <a:p>
            <a:r>
              <a:rPr lang="en-US" sz="2400" dirty="0"/>
              <a:t>Niagara 4.4 Current Release Overview</a:t>
            </a:r>
          </a:p>
        </p:txBody>
      </p:sp>
      <p:graphicFrame>
        <p:nvGraphicFramePr>
          <p:cNvPr id="5" name="Content Placeholder 5"/>
          <p:cNvGraphicFramePr>
            <a:graphicFrameLocks/>
          </p:cNvGraphicFramePr>
          <p:nvPr>
            <p:extLst/>
          </p:nvPr>
        </p:nvGraphicFramePr>
        <p:xfrm>
          <a:off x="1344174" y="485543"/>
          <a:ext cx="6455653" cy="3772232"/>
        </p:xfrm>
        <a:graphic>
          <a:graphicData uri="http://schemas.openxmlformats.org/drawingml/2006/table">
            <a:tbl>
              <a:tblPr bandRow="1">
                <a:tableStyleId>{5C22544A-7EE6-4342-B048-85BDC9FD1C3A}</a:tableStyleId>
              </a:tblPr>
              <a:tblGrid>
                <a:gridCol w="3135463">
                  <a:extLst>
                    <a:ext uri="{9D8B030D-6E8A-4147-A177-3AD203B41FA5}">
                      <a16:colId xmlns:a16="http://schemas.microsoft.com/office/drawing/2014/main" val="20000"/>
                    </a:ext>
                  </a:extLst>
                </a:gridCol>
                <a:gridCol w="3320190">
                  <a:extLst>
                    <a:ext uri="{9D8B030D-6E8A-4147-A177-3AD203B41FA5}">
                      <a16:colId xmlns:a16="http://schemas.microsoft.com/office/drawing/2014/main" val="20001"/>
                    </a:ext>
                  </a:extLst>
                </a:gridCol>
              </a:tblGrid>
              <a:tr h="358675">
                <a:tc>
                  <a:txBody>
                    <a:bodyPr/>
                    <a:lstStyle/>
                    <a:p>
                      <a:r>
                        <a:rPr lang="en-US" sz="1500" b="1" dirty="0">
                          <a:solidFill>
                            <a:schemeClr val="bg1"/>
                          </a:solidFill>
                        </a:rPr>
                        <a:t>Feature</a:t>
                      </a:r>
                    </a:p>
                  </a:txBody>
                  <a:tcPr marL="68580" marR="68580" marT="34290" marB="34290">
                    <a:solidFill>
                      <a:schemeClr val="accent1"/>
                    </a:solidFill>
                  </a:tcPr>
                </a:tc>
                <a:tc>
                  <a:txBody>
                    <a:bodyPr/>
                    <a:lstStyle/>
                    <a:p>
                      <a:endParaRPr lang="en-US" sz="900" dirty="0">
                        <a:solidFill>
                          <a:schemeClr val="bg1"/>
                        </a:solidFill>
                      </a:endParaRPr>
                    </a:p>
                  </a:txBody>
                  <a:tcPr marL="68580" marR="68580" marT="34290" marB="34290">
                    <a:solidFill>
                      <a:schemeClr val="accent1"/>
                    </a:solidFill>
                  </a:tcPr>
                </a:tc>
                <a:extLst>
                  <a:ext uri="{0D108BD9-81ED-4DB2-BD59-A6C34878D82A}">
                    <a16:rowId xmlns:a16="http://schemas.microsoft.com/office/drawing/2014/main" val="10000"/>
                  </a:ext>
                </a:extLst>
              </a:tr>
              <a:tr h="800100">
                <a:tc>
                  <a:txBody>
                    <a:bodyPr/>
                    <a:lstStyle/>
                    <a:p>
                      <a:r>
                        <a:rPr lang="en-US" sz="1400" b="1" dirty="0"/>
                        <a:t>Single Sign</a:t>
                      </a:r>
                      <a:r>
                        <a:rPr lang="en-US" sz="1400" b="1" baseline="0" dirty="0"/>
                        <a:t> On </a:t>
                      </a:r>
                      <a:r>
                        <a:rPr lang="en-US" sz="1200" baseline="0" dirty="0"/>
                        <a:t>– Supporting an Existing SAML Authentication Scheme</a:t>
                      </a:r>
                      <a:endParaRPr lang="en-US" sz="1200" dirty="0"/>
                    </a:p>
                  </a:txBody>
                  <a:tcPr marL="68580" marR="68580" marT="34290" marB="34290"/>
                </a:tc>
                <a:tc>
                  <a:txBody>
                    <a:bodyPr/>
                    <a:lstStyle/>
                    <a:p>
                      <a:r>
                        <a:rPr lang="en-US" sz="1200" dirty="0"/>
                        <a:t>Usability</a:t>
                      </a:r>
                      <a:r>
                        <a:rPr lang="en-US" sz="1200" baseline="0" dirty="0"/>
                        <a:t> improvement to allow users to log into one stations in their enterprise and then have access to other station without having to re-authenticate. </a:t>
                      </a:r>
                      <a:endParaRPr lang="en-US" sz="1200" dirty="0"/>
                    </a:p>
                  </a:txBody>
                  <a:tcPr marL="68580" marR="68580" marT="34290" marB="34290"/>
                </a:tc>
                <a:extLst>
                  <a:ext uri="{0D108BD9-81ED-4DB2-BD59-A6C34878D82A}">
                    <a16:rowId xmlns:a16="http://schemas.microsoft.com/office/drawing/2014/main" val="10001"/>
                  </a:ext>
                </a:extLst>
              </a:tr>
              <a:tr h="800100">
                <a:tc>
                  <a:txBody>
                    <a:bodyPr/>
                    <a:lstStyle/>
                    <a:p>
                      <a:r>
                        <a:rPr lang="en-US" sz="1200" dirty="0"/>
                        <a:t>Improve Performance</a:t>
                      </a:r>
                      <a:r>
                        <a:rPr lang="en-US" sz="1200" baseline="0" dirty="0"/>
                        <a:t> – System &amp; UI</a:t>
                      </a:r>
                    </a:p>
                    <a:p>
                      <a:pPr marL="742950" lvl="1" indent="-285750">
                        <a:buFont typeface="Arial" panose="020B0604020202020204" pitchFamily="34" charset="0"/>
                        <a:buChar char="•"/>
                      </a:pPr>
                      <a:r>
                        <a:rPr lang="en-US" sz="1200" dirty="0"/>
                        <a:t>Hierarchy</a:t>
                      </a:r>
                    </a:p>
                    <a:p>
                      <a:pPr marL="742950" lvl="1" indent="-285750">
                        <a:buFont typeface="Arial" panose="020B0604020202020204" pitchFamily="34" charset="0"/>
                        <a:buChar char="•"/>
                      </a:pPr>
                      <a:r>
                        <a:rPr lang="en-US" sz="1200" dirty="0"/>
                        <a:t>Tag Dictionary Optimization</a:t>
                      </a:r>
                    </a:p>
                    <a:p>
                      <a:pPr marL="742950" lvl="1" indent="-285750">
                        <a:buFont typeface="Arial" panose="020B0604020202020204" pitchFamily="34" charset="0"/>
                        <a:buChar char="•"/>
                      </a:pPr>
                      <a:r>
                        <a:rPr lang="en-US" sz="1200" dirty="0"/>
                        <a:t>Charting</a:t>
                      </a:r>
                    </a:p>
                  </a:txBody>
                  <a:tcPr marL="68580" marR="68580" marT="34290" marB="34290"/>
                </a:tc>
                <a:tc>
                  <a:txBody>
                    <a:bodyPr/>
                    <a:lstStyle/>
                    <a:p>
                      <a:r>
                        <a:rPr lang="en-US" sz="1200" dirty="0"/>
                        <a:t>Ensure the frameworks is performing</a:t>
                      </a:r>
                      <a:r>
                        <a:rPr lang="en-US" sz="1200" baseline="0" dirty="0"/>
                        <a:t> as optimally as possible.</a:t>
                      </a:r>
                    </a:p>
                    <a:p>
                      <a:r>
                        <a:rPr lang="en-US" sz="1200" baseline="0" dirty="0"/>
                        <a:t>Significant improvement to Web Server page loads</a:t>
                      </a:r>
                    </a:p>
                  </a:txBody>
                  <a:tcPr marL="68580" marR="68580" marT="34290" marB="34290"/>
                </a:tc>
                <a:extLst>
                  <a:ext uri="{0D108BD9-81ED-4DB2-BD59-A6C34878D82A}">
                    <a16:rowId xmlns:a16="http://schemas.microsoft.com/office/drawing/2014/main" val="10002"/>
                  </a:ext>
                </a:extLst>
              </a:tr>
              <a:tr h="659608">
                <a:tc>
                  <a:txBody>
                    <a:bodyPr/>
                    <a:lstStyle/>
                    <a:p>
                      <a:r>
                        <a:rPr lang="en-US" sz="1200" dirty="0"/>
                        <a:t>Template Enhancements</a:t>
                      </a:r>
                    </a:p>
                  </a:txBody>
                  <a:tcPr marL="68580" marR="68580" marT="34290" marB="34290"/>
                </a:tc>
                <a:tc>
                  <a:txBody>
                    <a:bodyPr/>
                    <a:lstStyle/>
                    <a:p>
                      <a:r>
                        <a:rPr lang="en-US" sz="1200" dirty="0"/>
                        <a:t>Enhances</a:t>
                      </a:r>
                      <a:r>
                        <a:rPr lang="en-US" sz="1200" baseline="0" dirty="0"/>
                        <a:t> the core Niagara Framework and provides foundational support to Niagara Edge. </a:t>
                      </a:r>
                      <a:endParaRPr lang="en-US" sz="1200" dirty="0"/>
                    </a:p>
                  </a:txBody>
                  <a:tcPr marL="68580" marR="68580" marT="34290" marB="34290"/>
                </a:tc>
                <a:extLst>
                  <a:ext uri="{0D108BD9-81ED-4DB2-BD59-A6C34878D82A}">
                    <a16:rowId xmlns:a16="http://schemas.microsoft.com/office/drawing/2014/main" val="10003"/>
                  </a:ext>
                </a:extLst>
              </a:tr>
              <a:tr h="692023">
                <a:tc>
                  <a:txBody>
                    <a:bodyPr/>
                    <a:lstStyle/>
                    <a:p>
                      <a:r>
                        <a:rPr lang="en-US" sz="1200" dirty="0"/>
                        <a:t>HTML 5 Progression</a:t>
                      </a:r>
                    </a:p>
                    <a:p>
                      <a:pPr marL="742950" lvl="1" indent="-285750">
                        <a:buFont typeface="Arial" panose="020B0604020202020204" pitchFamily="34" charset="0"/>
                        <a:buChar char="•"/>
                      </a:pPr>
                      <a:r>
                        <a:rPr lang="en-US" sz="1200" b="1" baseline="0" dirty="0"/>
                        <a:t>HTML5 Alarm Console</a:t>
                      </a:r>
                    </a:p>
                    <a:p>
                      <a:pPr marL="742950" lvl="1" indent="-285750">
                        <a:buFont typeface="Arial" panose="020B0604020202020204" pitchFamily="34" charset="0"/>
                        <a:buChar char="•"/>
                      </a:pPr>
                      <a:r>
                        <a:rPr lang="en-US" sz="1200" b="1" baseline="0" dirty="0"/>
                        <a:t>HTML5 Scheduler </a:t>
                      </a:r>
                      <a:endParaRPr lang="en-US" sz="1200" b="1" dirty="0"/>
                    </a:p>
                  </a:txBody>
                  <a:tcPr marL="68580" marR="68580" marT="34290" marB="34290"/>
                </a:tc>
                <a:tc>
                  <a:txBody>
                    <a:bodyPr/>
                    <a:lstStyle/>
                    <a:p>
                      <a:r>
                        <a:rPr lang="en-US" sz="1200" dirty="0"/>
                        <a:t>Continue</a:t>
                      </a:r>
                      <a:r>
                        <a:rPr lang="en-US" sz="1200" baseline="0" dirty="0"/>
                        <a:t> work on </a:t>
                      </a:r>
                      <a:r>
                        <a:rPr lang="en-US" sz="1200" baseline="0" dirty="0" err="1"/>
                        <a:t>Bajaux</a:t>
                      </a:r>
                      <a:r>
                        <a:rPr lang="en-US" sz="1200" baseline="0" dirty="0"/>
                        <a:t> Field Editors, Manager Views, and improvements to Alarm Console and Scheduler. </a:t>
                      </a:r>
                      <a:endParaRPr lang="en-US" sz="1200" dirty="0"/>
                    </a:p>
                  </a:txBody>
                  <a:tcPr marL="68580" marR="68580" marT="34290" marB="34290"/>
                </a:tc>
                <a:extLst>
                  <a:ext uri="{0D108BD9-81ED-4DB2-BD59-A6C34878D82A}">
                    <a16:rowId xmlns:a16="http://schemas.microsoft.com/office/drawing/2014/main" val="10004"/>
                  </a:ext>
                </a:extLst>
              </a:tr>
              <a:tr h="461726">
                <a:tc>
                  <a:txBody>
                    <a:bodyPr/>
                    <a:lstStyle/>
                    <a:p>
                      <a:r>
                        <a:rPr lang="en-US" sz="1200" dirty="0"/>
                        <a:t>Security</a:t>
                      </a:r>
                    </a:p>
                  </a:txBody>
                  <a:tcPr marL="68580" marR="68580" marT="34290" marB="34290"/>
                </a:tc>
                <a:tc>
                  <a:txBody>
                    <a:bodyPr/>
                    <a:lstStyle/>
                    <a:p>
                      <a:r>
                        <a:rPr lang="en-US" sz="1200" dirty="0"/>
                        <a:t>Ensure the</a:t>
                      </a:r>
                      <a:r>
                        <a:rPr lang="en-US" sz="1200" baseline="0" dirty="0"/>
                        <a:t> Niagara Framework is held to the highest security standards. </a:t>
                      </a:r>
                      <a:endParaRPr lang="en-US" sz="1200" dirty="0"/>
                    </a:p>
                  </a:txBody>
                  <a:tcPr marL="68580" marR="68580" marT="34290" marB="34290"/>
                </a:tc>
                <a:extLst>
                  <a:ext uri="{0D108BD9-81ED-4DB2-BD59-A6C34878D82A}">
                    <a16:rowId xmlns:a16="http://schemas.microsoft.com/office/drawing/2014/main" val="10005"/>
                  </a:ext>
                </a:extLst>
              </a:tr>
            </a:tbl>
          </a:graphicData>
        </a:graphic>
      </p:graphicFrame>
      <p:sp>
        <p:nvSpPr>
          <p:cNvPr id="3" name="Rectangle 2"/>
          <p:cNvSpPr/>
          <p:nvPr/>
        </p:nvSpPr>
        <p:spPr>
          <a:xfrm>
            <a:off x="2972265" y="4445497"/>
            <a:ext cx="3368230" cy="300082"/>
          </a:xfrm>
          <a:prstGeom prst="rect">
            <a:avLst/>
          </a:prstGeom>
        </p:spPr>
        <p:txBody>
          <a:bodyPr wrap="none">
            <a:spAutoFit/>
          </a:bodyPr>
          <a:lstStyle/>
          <a:p>
            <a:pPr defTabSz="342900"/>
            <a:r>
              <a:rPr lang="en-US" sz="1350" b="1" dirty="0">
                <a:solidFill>
                  <a:srgbClr val="3C3C3E"/>
                </a:solidFill>
                <a:latin typeface="Arial"/>
              </a:rPr>
              <a:t>Last Niagara4 build for Legacy JACEs!</a:t>
            </a:r>
          </a:p>
        </p:txBody>
      </p:sp>
    </p:spTree>
    <p:extLst>
      <p:ext uri="{BB962C8B-B14F-4D97-AF65-F5344CB8AC3E}">
        <p14:creationId xmlns:p14="http://schemas.microsoft.com/office/powerpoint/2010/main" val="2988750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2700" y="8716"/>
            <a:ext cx="6172200" cy="539088"/>
          </a:xfrm>
        </p:spPr>
        <p:txBody>
          <a:bodyPr>
            <a:normAutofit/>
          </a:bodyPr>
          <a:lstStyle/>
          <a:p>
            <a:r>
              <a:rPr lang="en-US" sz="2400" dirty="0"/>
              <a:t>Niagara 4.6 Feature Set Goals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73446021"/>
              </p:ext>
            </p:extLst>
          </p:nvPr>
        </p:nvGraphicFramePr>
        <p:xfrm>
          <a:off x="1282700" y="506860"/>
          <a:ext cx="6455653" cy="3344171"/>
        </p:xfrm>
        <a:graphic>
          <a:graphicData uri="http://schemas.openxmlformats.org/drawingml/2006/table">
            <a:tbl>
              <a:tblPr firstRow="1" bandRow="1">
                <a:tableStyleId>{5C22544A-7EE6-4342-B048-85BDC9FD1C3A}</a:tableStyleId>
              </a:tblPr>
              <a:tblGrid>
                <a:gridCol w="2967935">
                  <a:extLst>
                    <a:ext uri="{9D8B030D-6E8A-4147-A177-3AD203B41FA5}">
                      <a16:colId xmlns:a16="http://schemas.microsoft.com/office/drawing/2014/main" val="20000"/>
                    </a:ext>
                  </a:extLst>
                </a:gridCol>
                <a:gridCol w="3487718">
                  <a:extLst>
                    <a:ext uri="{9D8B030D-6E8A-4147-A177-3AD203B41FA5}">
                      <a16:colId xmlns:a16="http://schemas.microsoft.com/office/drawing/2014/main" val="20001"/>
                    </a:ext>
                  </a:extLst>
                </a:gridCol>
              </a:tblGrid>
              <a:tr h="453591">
                <a:tc>
                  <a:txBody>
                    <a:bodyPr/>
                    <a:lstStyle/>
                    <a:p>
                      <a:r>
                        <a:rPr lang="en-US" sz="1500" dirty="0"/>
                        <a:t>Feature</a:t>
                      </a:r>
                    </a:p>
                  </a:txBody>
                  <a:tcPr marL="68580" marR="68580" marT="34290" marB="34290"/>
                </a:tc>
                <a:tc>
                  <a:txBody>
                    <a:bodyPr/>
                    <a:lstStyle/>
                    <a:p>
                      <a:endParaRPr lang="en-US" sz="900" dirty="0"/>
                    </a:p>
                  </a:txBody>
                  <a:tcPr marL="68580" marR="68580" marT="34290" marB="34290"/>
                </a:tc>
                <a:extLst>
                  <a:ext uri="{0D108BD9-81ED-4DB2-BD59-A6C34878D82A}">
                    <a16:rowId xmlns:a16="http://schemas.microsoft.com/office/drawing/2014/main" val="10000"/>
                  </a:ext>
                </a:extLst>
              </a:tr>
              <a:tr h="800100">
                <a:tc>
                  <a:txBody>
                    <a:bodyPr/>
                    <a:lstStyle/>
                    <a:p>
                      <a:r>
                        <a:rPr lang="en-US" sz="1200" dirty="0"/>
                        <a:t>Single Sign</a:t>
                      </a:r>
                      <a:r>
                        <a:rPr lang="en-US" sz="1200" baseline="0" dirty="0"/>
                        <a:t> On – Support using an Internal SAML Authentication Scheme </a:t>
                      </a:r>
                      <a:endParaRPr lang="en-US" sz="1200" dirty="0"/>
                    </a:p>
                  </a:txBody>
                  <a:tcPr marL="68580" marR="68580" marT="34290" marB="34290"/>
                </a:tc>
                <a:tc>
                  <a:txBody>
                    <a:bodyPr/>
                    <a:lstStyle/>
                    <a:p>
                      <a:r>
                        <a:rPr lang="en-US" sz="1200" dirty="0"/>
                        <a:t>Usability</a:t>
                      </a:r>
                      <a:r>
                        <a:rPr lang="en-US" sz="1200" baseline="0" dirty="0"/>
                        <a:t> improvement to allow users to log into one stations in their enterprise and then have access to other station without having to re-authenticate. </a:t>
                      </a:r>
                      <a:endParaRPr lang="en-US" sz="1200" dirty="0"/>
                    </a:p>
                  </a:txBody>
                  <a:tcPr marL="68580" marR="68580" marT="34290" marB="34290"/>
                </a:tc>
                <a:extLst>
                  <a:ext uri="{0D108BD9-81ED-4DB2-BD59-A6C34878D82A}">
                    <a16:rowId xmlns:a16="http://schemas.microsoft.com/office/drawing/2014/main" val="10001"/>
                  </a:ext>
                </a:extLst>
              </a:tr>
              <a:tr h="617220">
                <a:tc>
                  <a:txBody>
                    <a:bodyPr/>
                    <a:lstStyle/>
                    <a:p>
                      <a:r>
                        <a:rPr lang="en-US" sz="1200" kern="1200" dirty="0"/>
                        <a:t>System Search &amp; Hierarchies via a Supervisor (aka Enterprise Search) </a:t>
                      </a:r>
                      <a:endParaRPr lang="en-US" sz="1200" kern="1200" dirty="0">
                        <a:solidFill>
                          <a:schemeClr val="dk1"/>
                        </a:solidFill>
                        <a:latin typeface="+mn-lt"/>
                        <a:ea typeface="+mn-ea"/>
                        <a:cs typeface="+mn-cs"/>
                      </a:endParaRPr>
                    </a:p>
                  </a:txBody>
                  <a:tcPr marL="68580" marR="68580" marT="34290" marB="34290"/>
                </a:tc>
                <a:tc>
                  <a:txBody>
                    <a:bodyPr/>
                    <a:lstStyle/>
                    <a:p>
                      <a:r>
                        <a:rPr lang="en-US" sz="1200" kern="1200" dirty="0"/>
                        <a:t>Provide an on premise solution for end users and system integrators to easily navigate through their entire Niagara Network. </a:t>
                      </a:r>
                      <a:endParaRPr lang="en-US" sz="12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10002"/>
                  </a:ext>
                </a:extLst>
              </a:tr>
              <a:tr h="434340">
                <a:tc>
                  <a:txBody>
                    <a:bodyPr/>
                    <a:lstStyle/>
                    <a:p>
                      <a:r>
                        <a:rPr lang="en-US" sz="1200" dirty="0"/>
                        <a:t>Guest Account</a:t>
                      </a:r>
                    </a:p>
                    <a:p>
                      <a:endParaRPr lang="en-US" sz="1200" dirty="0"/>
                    </a:p>
                  </a:txBody>
                  <a:tcPr marL="68580" marR="68580" marT="34290" marB="34290"/>
                </a:tc>
                <a:tc>
                  <a:txBody>
                    <a:bodyPr/>
                    <a:lstStyle/>
                    <a:p>
                      <a:r>
                        <a:rPr lang="en-US" sz="1200" dirty="0"/>
                        <a:t>Allow users</a:t>
                      </a:r>
                      <a:r>
                        <a:rPr lang="en-US" sz="1200" baseline="0" dirty="0"/>
                        <a:t> to enable a “guest” mode for use in kiosks and digital signage. </a:t>
                      </a:r>
                      <a:endParaRPr lang="en-US" sz="1200" dirty="0"/>
                    </a:p>
                  </a:txBody>
                  <a:tcPr marL="68580" marR="68580" marT="34290" marB="34290"/>
                </a:tc>
                <a:extLst>
                  <a:ext uri="{0D108BD9-81ED-4DB2-BD59-A6C34878D82A}">
                    <a16:rowId xmlns:a16="http://schemas.microsoft.com/office/drawing/2014/main" val="10003"/>
                  </a:ext>
                </a:extLst>
              </a:tr>
              <a:tr h="300366">
                <a:tc>
                  <a:txBody>
                    <a:bodyPr/>
                    <a:lstStyle/>
                    <a:p>
                      <a:r>
                        <a:rPr lang="en-US" sz="1200" dirty="0"/>
                        <a:t>HTML 5 Progression</a:t>
                      </a:r>
                    </a:p>
                  </a:txBody>
                  <a:tcPr marL="68580" marR="68580" marT="34290" marB="34290"/>
                </a:tc>
                <a:tc>
                  <a:txBody>
                    <a:bodyPr/>
                    <a:lstStyle/>
                    <a:p>
                      <a:r>
                        <a:rPr lang="en-US" sz="1200" b="1" dirty="0"/>
                        <a:t>Improve</a:t>
                      </a:r>
                      <a:r>
                        <a:rPr lang="en-US" sz="1200" b="1" baseline="0" dirty="0"/>
                        <a:t> mobile user experience and support</a:t>
                      </a:r>
                      <a:endParaRPr lang="en-US" sz="1200" b="1" dirty="0"/>
                    </a:p>
                  </a:txBody>
                  <a:tcPr marL="68580" marR="68580" marT="34290" marB="34290"/>
                </a:tc>
                <a:extLst>
                  <a:ext uri="{0D108BD9-81ED-4DB2-BD59-A6C34878D82A}">
                    <a16:rowId xmlns:a16="http://schemas.microsoft.com/office/drawing/2014/main" val="10004"/>
                  </a:ext>
                </a:extLst>
              </a:tr>
              <a:tr h="738554">
                <a:tc>
                  <a:txBody>
                    <a:bodyPr/>
                    <a:lstStyle/>
                    <a:p>
                      <a:r>
                        <a:rPr lang="en-US" sz="1200" dirty="0"/>
                        <a:t>FIPS 140-2 in N4</a:t>
                      </a:r>
                    </a:p>
                  </a:txBody>
                  <a:tcPr marL="68580" marR="68580" marT="34290" marB="34290"/>
                </a:tc>
                <a:tc>
                  <a:txBody>
                    <a:bodyPr/>
                    <a:lstStyle/>
                    <a:p>
                      <a:r>
                        <a:rPr lang="en-US" sz="1200" dirty="0"/>
                        <a:t>Unlocks</a:t>
                      </a:r>
                      <a:r>
                        <a:rPr lang="en-US" sz="1200" baseline="0" dirty="0"/>
                        <a:t> the ability to sell into the federal govt.</a:t>
                      </a:r>
                    </a:p>
                    <a:p>
                      <a:r>
                        <a:rPr lang="en-US" sz="1200" baseline="0" dirty="0"/>
                        <a:t> </a:t>
                      </a:r>
                      <a:endParaRPr lang="en-US" sz="1200" dirty="0"/>
                    </a:p>
                  </a:txBody>
                  <a:tcPr marL="68580" marR="68580" marT="34290" marB="34290"/>
                </a:tc>
                <a:extLst>
                  <a:ext uri="{0D108BD9-81ED-4DB2-BD59-A6C34878D82A}">
                    <a16:rowId xmlns:a16="http://schemas.microsoft.com/office/drawing/2014/main" val="10005"/>
                  </a:ext>
                </a:extLst>
              </a:tr>
            </a:tbl>
          </a:graphicData>
        </a:graphic>
      </p:graphicFrame>
      <p:graphicFrame>
        <p:nvGraphicFramePr>
          <p:cNvPr id="4" name="Table 3"/>
          <p:cNvGraphicFramePr>
            <a:graphicFrameLocks noGrp="1"/>
          </p:cNvGraphicFramePr>
          <p:nvPr>
            <p:extLst/>
          </p:nvPr>
        </p:nvGraphicFramePr>
        <p:xfrm>
          <a:off x="1293417" y="3851031"/>
          <a:ext cx="6444936" cy="434340"/>
        </p:xfrm>
        <a:graphic>
          <a:graphicData uri="http://schemas.openxmlformats.org/drawingml/2006/table">
            <a:tbl>
              <a:tblPr bandRow="1">
                <a:tableStyleId>{5C22544A-7EE6-4342-B048-85BDC9FD1C3A}</a:tableStyleId>
              </a:tblPr>
              <a:tblGrid>
                <a:gridCol w="2975260">
                  <a:extLst>
                    <a:ext uri="{9D8B030D-6E8A-4147-A177-3AD203B41FA5}">
                      <a16:colId xmlns:a16="http://schemas.microsoft.com/office/drawing/2014/main" val="20000"/>
                    </a:ext>
                  </a:extLst>
                </a:gridCol>
                <a:gridCol w="3469676">
                  <a:extLst>
                    <a:ext uri="{9D8B030D-6E8A-4147-A177-3AD203B41FA5}">
                      <a16:colId xmlns:a16="http://schemas.microsoft.com/office/drawing/2014/main" val="20001"/>
                    </a:ext>
                  </a:extLst>
                </a:gridCol>
              </a:tblGrid>
              <a:tr h="434340">
                <a:tc>
                  <a:txBody>
                    <a:bodyPr/>
                    <a:lstStyle/>
                    <a:p>
                      <a:r>
                        <a:rPr lang="en-US" sz="1200" dirty="0"/>
                        <a:t>Security</a:t>
                      </a:r>
                    </a:p>
                  </a:txBody>
                  <a:tcPr marL="68580" marR="68580" marT="34290" marB="34290">
                    <a:solidFill>
                      <a:srgbClr val="E8ECF4"/>
                    </a:solidFill>
                  </a:tcPr>
                </a:tc>
                <a:tc>
                  <a:txBody>
                    <a:bodyPr/>
                    <a:lstStyle/>
                    <a:p>
                      <a:r>
                        <a:rPr lang="en-US" sz="1200" dirty="0"/>
                        <a:t>Ensure the</a:t>
                      </a:r>
                      <a:r>
                        <a:rPr lang="en-US" sz="1200" baseline="0" dirty="0"/>
                        <a:t> Niagara Framework is held to the highest security standards. </a:t>
                      </a:r>
                      <a:endParaRPr lang="en-US" sz="1200" dirty="0"/>
                    </a:p>
                  </a:txBody>
                  <a:tcPr marL="68580" marR="68580" marT="34290" marB="34290">
                    <a:solidFill>
                      <a:srgbClr val="E8ECF4"/>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8847622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9308" y="0"/>
            <a:ext cx="6172200" cy="857250"/>
          </a:xfrm>
        </p:spPr>
        <p:txBody>
          <a:bodyPr/>
          <a:lstStyle/>
          <a:p>
            <a:r>
              <a:rPr lang="en-US" dirty="0"/>
              <a:t>Updated Haystack Support</a:t>
            </a:r>
          </a:p>
        </p:txBody>
      </p:sp>
      <p:pic>
        <p:nvPicPr>
          <p:cNvPr id="6" name="Picture 5"/>
          <p:cNvPicPr>
            <a:picLocks noChangeAspect="1"/>
          </p:cNvPicPr>
          <p:nvPr/>
        </p:nvPicPr>
        <p:blipFill>
          <a:blip r:embed="rId2"/>
          <a:stretch>
            <a:fillRect/>
          </a:stretch>
        </p:blipFill>
        <p:spPr>
          <a:xfrm>
            <a:off x="1485901" y="938983"/>
            <a:ext cx="4364831" cy="3507581"/>
          </a:xfrm>
          <a:prstGeom prst="rect">
            <a:avLst/>
          </a:prstGeom>
        </p:spPr>
      </p:pic>
      <p:sp>
        <p:nvSpPr>
          <p:cNvPr id="7" name="TextBox 6"/>
          <p:cNvSpPr txBox="1"/>
          <p:nvPr/>
        </p:nvSpPr>
        <p:spPr>
          <a:xfrm>
            <a:off x="6127124" y="938983"/>
            <a:ext cx="1709670" cy="2377574"/>
          </a:xfrm>
          <a:prstGeom prst="rect">
            <a:avLst/>
          </a:prstGeom>
          <a:noFill/>
        </p:spPr>
        <p:txBody>
          <a:bodyPr wrap="square" rtlCol="0">
            <a:spAutoFit/>
          </a:bodyPr>
          <a:lstStyle/>
          <a:p>
            <a:pPr defTabSz="342900"/>
            <a:r>
              <a:rPr lang="en-US" sz="1350" dirty="0">
                <a:solidFill>
                  <a:srgbClr val="2A75C2"/>
                </a:solidFill>
                <a:latin typeface="Arial"/>
              </a:rPr>
              <a:t>Haystack dictionary updated to 3.0.2 in Niagara 4.4</a:t>
            </a:r>
          </a:p>
          <a:p>
            <a:pPr defTabSz="342900"/>
            <a:endParaRPr lang="en-US" sz="1350" dirty="0">
              <a:solidFill>
                <a:srgbClr val="2A75C2"/>
              </a:solidFill>
              <a:latin typeface="Arial"/>
            </a:endParaRPr>
          </a:p>
          <a:p>
            <a:pPr defTabSz="342900"/>
            <a:r>
              <a:rPr lang="en-US" sz="1350" dirty="0">
                <a:solidFill>
                  <a:srgbClr val="2A75C2"/>
                </a:solidFill>
                <a:latin typeface="Arial"/>
              </a:rPr>
              <a:t>Outdated tags are not allowed for future use.</a:t>
            </a:r>
          </a:p>
          <a:p>
            <a:pPr defTabSz="342900"/>
            <a:endParaRPr lang="en-US" sz="1350" dirty="0">
              <a:solidFill>
                <a:srgbClr val="2A75C2"/>
              </a:solidFill>
              <a:latin typeface="Arial"/>
            </a:endParaRPr>
          </a:p>
          <a:p>
            <a:pPr defTabSz="342900"/>
            <a:r>
              <a:rPr lang="en-US" sz="1350" dirty="0">
                <a:solidFill>
                  <a:srgbClr val="2A75C2"/>
                </a:solidFill>
                <a:latin typeface="Arial"/>
              </a:rPr>
              <a:t>Outdated tags are still usable.</a:t>
            </a:r>
          </a:p>
          <a:p>
            <a:pPr defTabSz="342900"/>
            <a:endParaRPr lang="en-US" sz="1350" dirty="0">
              <a:solidFill>
                <a:srgbClr val="2A75C2"/>
              </a:solidFill>
              <a:latin typeface="Arial"/>
            </a:endParaRPr>
          </a:p>
        </p:txBody>
      </p:sp>
    </p:spTree>
    <p:extLst>
      <p:ext uri="{BB962C8B-B14F-4D97-AF65-F5344CB8AC3E}">
        <p14:creationId xmlns:p14="http://schemas.microsoft.com/office/powerpoint/2010/main" val="6830562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DB</a:t>
            </a:r>
          </a:p>
        </p:txBody>
      </p:sp>
      <p:pic>
        <p:nvPicPr>
          <p:cNvPr id="5" name="Picture 4"/>
          <p:cNvPicPr>
            <a:picLocks noChangeAspect="1"/>
          </p:cNvPicPr>
          <p:nvPr/>
        </p:nvPicPr>
        <p:blipFill>
          <a:blip r:embed="rId2"/>
          <a:stretch>
            <a:fillRect/>
          </a:stretch>
        </p:blipFill>
        <p:spPr>
          <a:xfrm>
            <a:off x="1485901" y="950589"/>
            <a:ext cx="6193631" cy="3643313"/>
          </a:xfrm>
          <a:prstGeom prst="rect">
            <a:avLst/>
          </a:prstGeom>
        </p:spPr>
      </p:pic>
      <p:pic>
        <p:nvPicPr>
          <p:cNvPr id="1026" name="Picture 2" descr="http://www.freepngimg.com/download/database/3-2-database-free-download-png.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34985" y="868723"/>
            <a:ext cx="1145381" cy="114538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a:off x="5740758" y="1284668"/>
            <a:ext cx="569890"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7373155" y="192495"/>
            <a:ext cx="461216" cy="317868"/>
          </a:xfrm>
          <a:prstGeom prst="rect">
            <a:avLst/>
          </a:prstGeom>
          <a:solidFill>
            <a:srgbClr val="FFFF00"/>
          </a:solidFill>
          <a:ln>
            <a:solidFill>
              <a:schemeClr val="bg1">
                <a:lumMod val="9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342900"/>
            <a:r>
              <a:rPr lang="en-US" sz="1350" dirty="0">
                <a:solidFill>
                  <a:srgbClr val="3C3C3E"/>
                </a:solidFill>
              </a:rPr>
              <a:t>4.6</a:t>
            </a:r>
          </a:p>
        </p:txBody>
      </p:sp>
    </p:spTree>
    <p:extLst>
      <p:ext uri="{BB962C8B-B14F-4D97-AF65-F5344CB8AC3E}">
        <p14:creationId xmlns:p14="http://schemas.microsoft.com/office/powerpoint/2010/main" val="34776390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Text Placeholder 2"/>
          <p:cNvSpPr>
            <a:spLocks noGrp="1"/>
          </p:cNvSpPr>
          <p:nvPr>
            <p:ph type="body" idx="1"/>
          </p:nvPr>
        </p:nvSpPr>
        <p:spPr>
          <a:xfrm>
            <a:off x="684505" y="2401412"/>
            <a:ext cx="4755511" cy="906845"/>
          </a:xfrm>
        </p:spPr>
        <p:txBody>
          <a:bodyPr>
            <a:normAutofit fontScale="77500" lnSpcReduction="20000"/>
          </a:bodyPr>
          <a:lstStyle/>
          <a:p>
            <a:r>
              <a:rPr lang="en-US" dirty="0"/>
              <a:t>New Sales Certification Training Overview</a:t>
            </a:r>
          </a:p>
          <a:p>
            <a:r>
              <a:rPr lang="en-US" dirty="0"/>
              <a:t>What’s New…</a:t>
            </a:r>
          </a:p>
          <a:p>
            <a:r>
              <a:rPr lang="en-US" dirty="0"/>
              <a:t>Selling Tools</a:t>
            </a:r>
          </a:p>
          <a:p>
            <a:r>
              <a:rPr lang="en-US" dirty="0"/>
              <a:t>Online Training Resources </a:t>
            </a:r>
          </a:p>
        </p:txBody>
      </p:sp>
    </p:spTree>
    <p:extLst>
      <p:ext uri="{BB962C8B-B14F-4D97-AF65-F5344CB8AC3E}">
        <p14:creationId xmlns:p14="http://schemas.microsoft.com/office/powerpoint/2010/main" val="3952480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44627"/>
            <a:ext cx="6345494" cy="597809"/>
          </a:xfrm>
        </p:spPr>
        <p:txBody>
          <a:bodyPr>
            <a:normAutofit/>
          </a:bodyPr>
          <a:lstStyle/>
          <a:p>
            <a:r>
              <a:rPr lang="en-US" sz="2700" dirty="0"/>
              <a:t>Niagara Edge Tools – </a:t>
            </a:r>
            <a:r>
              <a:rPr lang="en-US" sz="2700" dirty="0">
                <a:solidFill>
                  <a:srgbClr val="FF0000"/>
                </a:solidFill>
              </a:rPr>
              <a:t>Auto Join</a:t>
            </a:r>
          </a:p>
        </p:txBody>
      </p:sp>
      <p:pic>
        <p:nvPicPr>
          <p:cNvPr id="14" name="Picture 13" descr="C:\Users\e525060\Documents\Work\Niagara AX\Marketing\Products\v4.0\Launch\niagara4_2014_RG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8091" y="4551004"/>
            <a:ext cx="1053126" cy="342900"/>
          </a:xfrm>
          <a:prstGeom prst="rect">
            <a:avLst/>
          </a:prstGeom>
          <a:noFill/>
        </p:spPr>
      </p:pic>
      <p:pic>
        <p:nvPicPr>
          <p:cNvPr id="8" name="Picture 7"/>
          <p:cNvPicPr>
            <a:picLocks noChangeAspect="1"/>
          </p:cNvPicPr>
          <p:nvPr/>
        </p:nvPicPr>
        <p:blipFill>
          <a:blip r:embed="rId3"/>
          <a:stretch>
            <a:fillRect/>
          </a:stretch>
        </p:blipFill>
        <p:spPr>
          <a:xfrm>
            <a:off x="1466473" y="742436"/>
            <a:ext cx="6211055" cy="3635967"/>
          </a:xfrm>
          <a:prstGeom prst="rect">
            <a:avLst/>
          </a:prstGeom>
        </p:spPr>
      </p:pic>
      <p:pic>
        <p:nvPicPr>
          <p:cNvPr id="34" name="Picture 33"/>
          <p:cNvPicPr>
            <a:picLocks noChangeAspect="1"/>
          </p:cNvPicPr>
          <p:nvPr/>
        </p:nvPicPr>
        <p:blipFill>
          <a:blip r:embed="rId4"/>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sp useBgFill="1">
        <p:nvSpPr>
          <p:cNvPr id="11" name="Rectangle 10"/>
          <p:cNvSpPr/>
          <p:nvPr/>
        </p:nvSpPr>
        <p:spPr>
          <a:xfrm>
            <a:off x="5322268" y="2468946"/>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sp useBgFill="1">
        <p:nvSpPr>
          <p:cNvPr id="18" name="Rectangle 17"/>
          <p:cNvSpPr/>
          <p:nvPr/>
        </p:nvSpPr>
        <p:spPr>
          <a:xfrm>
            <a:off x="6104187" y="2466015"/>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useBgFill="1">
        <p:nvSpPr>
          <p:cNvPr id="19" name="Rectangle 18"/>
          <p:cNvSpPr/>
          <p:nvPr/>
        </p:nvSpPr>
        <p:spPr>
          <a:xfrm>
            <a:off x="6933748" y="2468778"/>
            <a:ext cx="169985" cy="344593"/>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15" name="Rectangle 14"/>
          <p:cNvSpPr/>
          <p:nvPr/>
        </p:nvSpPr>
        <p:spPr>
          <a:xfrm>
            <a:off x="7373155" y="192495"/>
            <a:ext cx="461216" cy="317868"/>
          </a:xfrm>
          <a:prstGeom prst="rect">
            <a:avLst/>
          </a:prstGeom>
          <a:solidFill>
            <a:srgbClr val="FFFF00"/>
          </a:solidFill>
          <a:ln>
            <a:solidFill>
              <a:schemeClr val="bg1">
                <a:lumMod val="9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342900"/>
            <a:r>
              <a:rPr lang="en-US" sz="1350" dirty="0">
                <a:solidFill>
                  <a:srgbClr val="3C3C3E"/>
                </a:solidFill>
              </a:rPr>
              <a:t>4.6</a:t>
            </a:r>
          </a:p>
        </p:txBody>
      </p:sp>
    </p:spTree>
    <p:extLst>
      <p:ext uri="{BB962C8B-B14F-4D97-AF65-F5344CB8AC3E}">
        <p14:creationId xmlns:p14="http://schemas.microsoft.com/office/powerpoint/2010/main" val="135145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2" presetClass="exit" presetSubtype="4" fill="hold" grpId="0" nodeType="withEffect">
                                  <p:stCondLst>
                                    <p:cond delay="500"/>
                                  </p:stCondLst>
                                  <p:childTnLst>
                                    <p:animEffect transition="out" filter="wipe(down)">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xit" presetSubtype="4" fill="hold" grpId="0" nodeType="withEffect">
                                  <p:stCondLst>
                                    <p:cond delay="1000"/>
                                  </p:stCondLst>
                                  <p:childTnLst>
                                    <p:animEffect transition="out" filter="wipe(down)">
                                      <p:cBhvr>
                                        <p:cTn id="13" dur="500"/>
                                        <p:tgtEl>
                                          <p:spTgt spid="18"/>
                                        </p:tgtEl>
                                      </p:cBhvr>
                                    </p:animEffect>
                                    <p:set>
                                      <p:cBhvr>
                                        <p:cTn id="14" dur="1" fill="hold">
                                          <p:stCondLst>
                                            <p:cond delay="499"/>
                                          </p:stCondLst>
                                        </p:cTn>
                                        <p:tgtEl>
                                          <p:spTgt spid="18"/>
                                        </p:tgtEl>
                                        <p:attrNameLst>
                                          <p:attrName>style.visibility</p:attrName>
                                        </p:attrNameLst>
                                      </p:cBhvr>
                                      <p:to>
                                        <p:strVal val="hidden"/>
                                      </p:to>
                                    </p:set>
                                  </p:childTnLst>
                                </p:cTn>
                              </p:par>
                              <p:par>
                                <p:cTn id="15" presetID="22" presetClass="exit" presetSubtype="4" fill="hold" grpId="0" nodeType="withEffect">
                                  <p:stCondLst>
                                    <p:cond delay="1500"/>
                                  </p:stCondLst>
                                  <p:childTnLst>
                                    <p:animEffect transition="out" filter="wipe(down)">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44627"/>
            <a:ext cx="6345494" cy="597809"/>
          </a:xfrm>
        </p:spPr>
        <p:txBody>
          <a:bodyPr>
            <a:normAutofit fontScale="90000"/>
          </a:bodyPr>
          <a:lstStyle/>
          <a:p>
            <a:r>
              <a:rPr lang="en-US" dirty="0"/>
              <a:t>Niagara Edge Tools – </a:t>
            </a:r>
            <a:r>
              <a:rPr lang="en-US" dirty="0" err="1">
                <a:solidFill>
                  <a:srgbClr val="FF0000"/>
                </a:solidFill>
              </a:rPr>
              <a:t>Config</a:t>
            </a:r>
            <a:r>
              <a:rPr lang="en-US" dirty="0">
                <a:solidFill>
                  <a:srgbClr val="FF0000"/>
                </a:solidFill>
              </a:rPr>
              <a:t> Updates</a:t>
            </a:r>
          </a:p>
        </p:txBody>
      </p:sp>
      <p:pic>
        <p:nvPicPr>
          <p:cNvPr id="14" name="Picture 13" descr="C:\Users\e525060\Documents\Work\Niagara AX\Marketing\Products\v4.0\Launch\niagara4_2014_RG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8091" y="4551004"/>
            <a:ext cx="1053126" cy="342900"/>
          </a:xfrm>
          <a:prstGeom prst="rect">
            <a:avLst/>
          </a:prstGeom>
          <a:noFill/>
        </p:spPr>
      </p:pic>
      <p:pic>
        <p:nvPicPr>
          <p:cNvPr id="8" name="Picture 7"/>
          <p:cNvPicPr>
            <a:picLocks noChangeAspect="1"/>
          </p:cNvPicPr>
          <p:nvPr/>
        </p:nvPicPr>
        <p:blipFill>
          <a:blip r:embed="rId3"/>
          <a:stretch>
            <a:fillRect/>
          </a:stretch>
        </p:blipFill>
        <p:spPr>
          <a:xfrm>
            <a:off x="1466473" y="742436"/>
            <a:ext cx="6211055" cy="3635967"/>
          </a:xfrm>
          <a:prstGeom prst="rect">
            <a:avLst/>
          </a:prstGeom>
        </p:spPr>
      </p:pic>
      <p:pic>
        <p:nvPicPr>
          <p:cNvPr id="34" name="Picture 33"/>
          <p:cNvPicPr>
            <a:picLocks noChangeAspect="1"/>
          </p:cNvPicPr>
          <p:nvPr/>
        </p:nvPicPr>
        <p:blipFill>
          <a:blip r:embed="rId4"/>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1026" name="Picture 2" descr="File:Microsoft Excel 2013 logo.sv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992751" y="968426"/>
            <a:ext cx="430720" cy="422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onfigurati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95428" y="984914"/>
            <a:ext cx="411897" cy="411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5155676" y="3048638"/>
            <a:ext cx="411516" cy="416088"/>
          </a:xfrm>
          <a:prstGeom prst="rect">
            <a:avLst/>
          </a:prstGeom>
        </p:spPr>
      </p:pic>
      <p:pic>
        <p:nvPicPr>
          <p:cNvPr id="20" name="Picture 19"/>
          <p:cNvPicPr>
            <a:picLocks noChangeAspect="1"/>
          </p:cNvPicPr>
          <p:nvPr/>
        </p:nvPicPr>
        <p:blipFill>
          <a:blip r:embed="rId7"/>
          <a:stretch>
            <a:fillRect/>
          </a:stretch>
        </p:blipFill>
        <p:spPr>
          <a:xfrm>
            <a:off x="6005085" y="3048638"/>
            <a:ext cx="411516" cy="416088"/>
          </a:xfrm>
          <a:prstGeom prst="rect">
            <a:avLst/>
          </a:prstGeom>
        </p:spPr>
      </p:pic>
      <p:pic>
        <p:nvPicPr>
          <p:cNvPr id="21" name="Picture 20"/>
          <p:cNvPicPr>
            <a:picLocks noChangeAspect="1"/>
          </p:cNvPicPr>
          <p:nvPr/>
        </p:nvPicPr>
        <p:blipFill>
          <a:blip r:embed="rId7"/>
          <a:stretch>
            <a:fillRect/>
          </a:stretch>
        </p:blipFill>
        <p:spPr>
          <a:xfrm>
            <a:off x="6841306" y="3060361"/>
            <a:ext cx="411516" cy="416088"/>
          </a:xfrm>
          <a:prstGeom prst="rect">
            <a:avLst/>
          </a:prstGeom>
        </p:spPr>
      </p:pic>
      <p:sp>
        <p:nvSpPr>
          <p:cNvPr id="19" name="Rectangle 18"/>
          <p:cNvSpPr/>
          <p:nvPr/>
        </p:nvSpPr>
        <p:spPr>
          <a:xfrm>
            <a:off x="7373155" y="192495"/>
            <a:ext cx="461216" cy="317868"/>
          </a:xfrm>
          <a:prstGeom prst="rect">
            <a:avLst/>
          </a:prstGeom>
          <a:solidFill>
            <a:srgbClr val="FFFF00"/>
          </a:solidFill>
          <a:ln>
            <a:solidFill>
              <a:schemeClr val="bg1">
                <a:lumMod val="9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342900"/>
            <a:r>
              <a:rPr lang="en-US" sz="1350" dirty="0">
                <a:solidFill>
                  <a:srgbClr val="3C3C3E"/>
                </a:solidFill>
              </a:rPr>
              <a:t>4.6</a:t>
            </a:r>
          </a:p>
        </p:txBody>
      </p:sp>
    </p:spTree>
    <p:extLst>
      <p:ext uri="{BB962C8B-B14F-4D97-AF65-F5344CB8AC3E}">
        <p14:creationId xmlns:p14="http://schemas.microsoft.com/office/powerpoint/2010/main" val="35437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1.85185E-6 L 0.13021 -0.00023 " pathEditMode="relative" rAng="0" ptsTypes="AA">
                                      <p:cBhvr>
                                        <p:cTn id="6" dur="2000" fill="hold"/>
                                        <p:tgtEl>
                                          <p:spTgt spid="1026"/>
                                        </p:tgtEl>
                                        <p:attrNameLst>
                                          <p:attrName>ppt_x</p:attrName>
                                          <p:attrName>ppt_y</p:attrName>
                                        </p:attrNameLst>
                                      </p:cBhvr>
                                      <p:rCtr x="6510" y="-23"/>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026"/>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par>
                          <p:cTn id="13" fill="hold">
                            <p:stCondLst>
                              <p:cond delay="2000"/>
                            </p:stCondLst>
                            <p:childTnLst>
                              <p:par>
                                <p:cTn id="14" presetID="0" presetClass="path" presetSubtype="0" accel="50000" decel="50000" fill="hold" nodeType="afterEffect">
                                  <p:stCondLst>
                                    <p:cond delay="0"/>
                                  </p:stCondLst>
                                  <p:childTnLst>
                                    <p:animMotion origin="layout" path="M 4.72222E-6 -2.34568E-6 L -0.00035 0.11759 L 0.17135 0.11513 L 0.17274 0.25834 L 0.25347 0.2571 L 0.25208 0.40401 " pathEditMode="relative" rAng="0" ptsTypes="AAAAAA">
                                      <p:cBhvr>
                                        <p:cTn id="15" dur="2000" fill="hold"/>
                                        <p:tgtEl>
                                          <p:spTgt spid="1028"/>
                                        </p:tgtEl>
                                        <p:attrNameLst>
                                          <p:attrName>ppt_x</p:attrName>
                                          <p:attrName>ppt_y</p:attrName>
                                        </p:attrNameLst>
                                      </p:cBhvr>
                                      <p:rCtr x="12656" y="20185"/>
                                    </p:animMotion>
                                  </p:childTnLst>
                                </p:cTn>
                              </p:par>
                            </p:childTnLst>
                          </p:cTn>
                        </p:par>
                        <p:par>
                          <p:cTn id="16" fill="hold">
                            <p:stCondLst>
                              <p:cond delay="4000"/>
                            </p:stCondLst>
                            <p:childTnLst>
                              <p:par>
                                <p:cTn id="17" presetID="1"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4000"/>
                            </p:stCondLst>
                            <p:childTnLst>
                              <p:par>
                                <p:cTn id="20" presetID="0" presetClass="path" presetSubtype="0" accel="50000" decel="50000" fill="hold" nodeType="afterEffect">
                                  <p:stCondLst>
                                    <p:cond delay="0"/>
                                  </p:stCondLst>
                                  <p:childTnLst>
                                    <p:animMotion origin="layout" path="M 1.11111E-6 -2.34568E-6 L 0.00104 0.10926 L 0.17587 0.1071 L 0.17587 0.24722 L 0.34896 0.24476 L 0.3467 0.40401 " pathEditMode="relative" rAng="0" ptsTypes="AAAAAA">
                                      <p:cBhvr>
                                        <p:cTn id="21" dur="2000" fill="hold"/>
                                        <p:tgtEl>
                                          <p:spTgt spid="1028"/>
                                        </p:tgtEl>
                                        <p:attrNameLst>
                                          <p:attrName>ppt_x</p:attrName>
                                          <p:attrName>ppt_y</p:attrName>
                                        </p:attrNameLst>
                                      </p:cBhvr>
                                      <p:rCtr x="17448" y="20185"/>
                                    </p:animMotion>
                                  </p:childTnLst>
                                </p:cTn>
                              </p:par>
                            </p:childTnLst>
                          </p:cTn>
                        </p:par>
                        <p:par>
                          <p:cTn id="22" fill="hold">
                            <p:stCondLst>
                              <p:cond delay="6000"/>
                            </p:stCondLst>
                            <p:childTnLst>
                              <p:par>
                                <p:cTn id="23" presetID="1"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6000"/>
                            </p:stCondLst>
                            <p:childTnLst>
                              <p:par>
                                <p:cTn id="26" presetID="0" presetClass="path" presetSubtype="0" accel="50000" decel="50000" fill="hold" nodeType="afterEffect">
                                  <p:stCondLst>
                                    <p:cond delay="0"/>
                                  </p:stCondLst>
                                  <p:childTnLst>
                                    <p:animMotion origin="layout" path="M -4.16667E-6 -1.48148E-6 L -4.16667E-6 0.00031 L 0.00105 0.11945 L 0.17309 0.11729 L 0.17639 0.24383 L 0.43976 0.24229 L 0.44323 0.40432 " pathEditMode="relative" rAng="0" ptsTypes="AAAAAAA">
                                      <p:cBhvr>
                                        <p:cTn id="27" dur="3000" fill="hold"/>
                                        <p:tgtEl>
                                          <p:spTgt spid="1028"/>
                                        </p:tgtEl>
                                        <p:attrNameLst>
                                          <p:attrName>ppt_x</p:attrName>
                                          <p:attrName>ppt_y</p:attrName>
                                        </p:attrNameLst>
                                      </p:cBhvr>
                                      <p:rCtr x="22153" y="20216"/>
                                    </p:animMotion>
                                  </p:childTnLst>
                                  <p:subTnLst>
                                    <p:set>
                                      <p:cBhvr override="childStyle">
                                        <p:cTn dur="1" fill="hold" display="0" masterRel="sameClick" afterEffect="1">
                                          <p:stCondLst>
                                            <p:cond evt="end" delay="0">
                                              <p:tn val="26"/>
                                            </p:cond>
                                          </p:stCondLst>
                                        </p:cTn>
                                        <p:tgtEl>
                                          <p:spTgt spid="1028"/>
                                        </p:tgtEl>
                                        <p:attrNameLst>
                                          <p:attrName>style.visibility</p:attrName>
                                        </p:attrNameLst>
                                      </p:cBhvr>
                                      <p:to>
                                        <p:strVal val="hidden"/>
                                      </p:to>
                                    </p:set>
                                  </p:subTnLst>
                                </p:cTn>
                              </p:par>
                            </p:childTnLst>
                          </p:cTn>
                        </p:par>
                        <p:par>
                          <p:cTn id="28" fill="hold">
                            <p:stCondLst>
                              <p:cond delay="9000"/>
                            </p:stCondLst>
                            <p:childTnLst>
                              <p:par>
                                <p:cTn id="29" presetID="1" presetClass="entr" presetSubtype="0"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44627"/>
            <a:ext cx="6345494" cy="597809"/>
          </a:xfrm>
        </p:spPr>
        <p:txBody>
          <a:bodyPr>
            <a:normAutofit/>
          </a:bodyPr>
          <a:lstStyle/>
          <a:p>
            <a:r>
              <a:rPr lang="en-US" sz="2700" dirty="0"/>
              <a:t>Niagara Edge Tools – </a:t>
            </a:r>
            <a:r>
              <a:rPr lang="en-US" sz="2100" dirty="0">
                <a:solidFill>
                  <a:srgbClr val="FF0000"/>
                </a:solidFill>
              </a:rPr>
              <a:t>Certificate </a:t>
            </a:r>
            <a:r>
              <a:rPr lang="en-US" sz="2100" dirty="0" err="1">
                <a:solidFill>
                  <a:srgbClr val="FF0000"/>
                </a:solidFill>
              </a:rPr>
              <a:t>Mgmt</a:t>
            </a:r>
            <a:endParaRPr lang="en-US" sz="2100" dirty="0">
              <a:solidFill>
                <a:srgbClr val="FF0000"/>
              </a:solidFill>
            </a:endParaRPr>
          </a:p>
        </p:txBody>
      </p:sp>
      <p:pic>
        <p:nvPicPr>
          <p:cNvPr id="14" name="Picture 13" descr="C:\Users\e525060\Documents\Work\Niagara AX\Marketing\Products\v4.0\Launch\niagara4_2014_RG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58091" y="4551004"/>
            <a:ext cx="1053126" cy="342900"/>
          </a:xfrm>
          <a:prstGeom prst="rect">
            <a:avLst/>
          </a:prstGeom>
          <a:noFill/>
        </p:spPr>
      </p:pic>
      <p:pic>
        <p:nvPicPr>
          <p:cNvPr id="8" name="Picture 7"/>
          <p:cNvPicPr>
            <a:picLocks noChangeAspect="1"/>
          </p:cNvPicPr>
          <p:nvPr/>
        </p:nvPicPr>
        <p:blipFill>
          <a:blip r:embed="rId3"/>
          <a:stretch>
            <a:fillRect/>
          </a:stretch>
        </p:blipFill>
        <p:spPr>
          <a:xfrm>
            <a:off x="1466473" y="742436"/>
            <a:ext cx="6211055" cy="3635967"/>
          </a:xfrm>
          <a:prstGeom prst="rect">
            <a:avLst/>
          </a:prstGeom>
        </p:spPr>
      </p:pic>
      <p:pic>
        <p:nvPicPr>
          <p:cNvPr id="34" name="Picture 33"/>
          <p:cNvPicPr>
            <a:picLocks noChangeAspect="1"/>
          </p:cNvPicPr>
          <p:nvPr/>
        </p:nvPicPr>
        <p:blipFill>
          <a:blip r:embed="rId4"/>
          <a:stretch>
            <a:fillRect/>
          </a:stretch>
        </p:blipFill>
        <p:spPr>
          <a:xfrm>
            <a:off x="5132231" y="2721485"/>
            <a:ext cx="2259236" cy="546920"/>
          </a:xfrm>
          <a:prstGeom prst="rect">
            <a:avLst/>
          </a:prstGeom>
        </p:spPr>
      </p:pic>
      <p:cxnSp>
        <p:nvCxnSpPr>
          <p:cNvPr id="10" name="Straight Connector 9"/>
          <p:cNvCxnSpPr/>
          <p:nvPr/>
        </p:nvCxnSpPr>
        <p:spPr>
          <a:xfrm flipV="1">
            <a:off x="5372100"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6178061"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7022123" y="2463085"/>
            <a:ext cx="0" cy="350454"/>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2050"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5360" y="833926"/>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69660" y="920227"/>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67840" y="1036789"/>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1703" y="1146181"/>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61469" y="3014430"/>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3070" y="3014430"/>
            <a:ext cx="609539" cy="5079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SSL Certifica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17354" y="3014430"/>
            <a:ext cx="609539" cy="5079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7373155" y="192495"/>
            <a:ext cx="461216" cy="317868"/>
          </a:xfrm>
          <a:prstGeom prst="rect">
            <a:avLst/>
          </a:prstGeom>
          <a:solidFill>
            <a:srgbClr val="FFFF00"/>
          </a:solidFill>
          <a:ln>
            <a:solidFill>
              <a:schemeClr val="bg1">
                <a:lumMod val="95000"/>
              </a:schemeClr>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defTabSz="342900"/>
            <a:r>
              <a:rPr lang="en-US" sz="1350" dirty="0">
                <a:solidFill>
                  <a:srgbClr val="3C3C3E"/>
                </a:solidFill>
              </a:rPr>
              <a:t>4.6</a:t>
            </a:r>
          </a:p>
        </p:txBody>
      </p:sp>
    </p:spTree>
    <p:extLst>
      <p:ext uri="{BB962C8B-B14F-4D97-AF65-F5344CB8AC3E}">
        <p14:creationId xmlns:p14="http://schemas.microsoft.com/office/powerpoint/2010/main" val="80685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4462 0.00139 L -0.16493 0.00139 L -0.16232 0.04722 L -0.28837 0.0463 L -0.28906 0.20648 L -0.18125 0.20648 C -0.1816 0.25857 -0.18177 0.31088 -0.18212 0.3632 " pathEditMode="relative" rAng="0" ptsTypes="AAAAAAA">
                                      <p:cBhvr>
                                        <p:cTn id="6" dur="3000" fill="hold"/>
                                        <p:tgtEl>
                                          <p:spTgt spid="22"/>
                                        </p:tgtEl>
                                        <p:attrNameLst>
                                          <p:attrName>ppt_x</p:attrName>
                                          <p:attrName>ppt_y</p:attrName>
                                        </p:attrNameLst>
                                      </p:cBhvr>
                                      <p:rCtr x="-12222" y="18079"/>
                                    </p:animMotion>
                                  </p:childTnLst>
                                  <p:subTnLst>
                                    <p:set>
                                      <p:cBhvr override="childStyle">
                                        <p:cTn dur="1" fill="hold" display="0" masterRel="sameClick" afterEffect="1">
                                          <p:stCondLst>
                                            <p:cond evt="end" delay="0">
                                              <p:tn val="5"/>
                                            </p:cond>
                                          </p:stCondLst>
                                        </p:cTn>
                                        <p:tgtEl>
                                          <p:spTgt spid="22"/>
                                        </p:tgtEl>
                                        <p:attrNameLst>
                                          <p:attrName>style.visibility</p:attrName>
                                        </p:attrNameLst>
                                      </p:cBhvr>
                                      <p:to>
                                        <p:strVal val="hidden"/>
                                      </p:to>
                                    </p:set>
                                  </p:subTnLst>
                                </p:cTn>
                              </p:par>
                            </p:childTnLst>
                          </p:cTn>
                        </p:par>
                        <p:par>
                          <p:cTn id="7" fill="hold">
                            <p:stCondLst>
                              <p:cond delay="3000"/>
                            </p:stCondLst>
                            <p:childTnLst>
                              <p:par>
                                <p:cTn id="8" presetID="1" presetClass="entr" presetSubtype="0" fill="hold"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par>
                          <p:cTn id="10" fill="hold">
                            <p:stCondLst>
                              <p:cond delay="3000"/>
                            </p:stCondLst>
                            <p:childTnLst>
                              <p:par>
                                <p:cTn id="11" presetID="0" presetClass="path" presetSubtype="0" accel="50000" decel="50000" fill="hold" nodeType="afterEffect">
                                  <p:stCondLst>
                                    <p:cond delay="100"/>
                                  </p:stCondLst>
                                  <p:childTnLst>
                                    <p:animMotion origin="layout" path="M -0.046 0.00208 L -0.14201 0.00208 L -0.14357 0.06898 L -0.2677 0.06759 C -0.26753 0.12245 -0.26718 0.17708 -0.26701 0.23171 L -0.04149 0.22939 L -0.04427 0.38449 " pathEditMode="relative" rAng="0" ptsTypes="AAAAAAA">
                                      <p:cBhvr>
                                        <p:cTn id="12" dur="3000" fill="hold"/>
                                        <p:tgtEl>
                                          <p:spTgt spid="19"/>
                                        </p:tgtEl>
                                        <p:attrNameLst>
                                          <p:attrName>ppt_x</p:attrName>
                                          <p:attrName>ppt_y</p:attrName>
                                        </p:attrNameLst>
                                      </p:cBhvr>
                                      <p:rCtr x="-10868" y="19120"/>
                                    </p:animMotion>
                                  </p:childTnLst>
                                  <p:subTnLst>
                                    <p:set>
                                      <p:cBhvr override="childStyle">
                                        <p:cTn dur="1" fill="hold" display="0" masterRel="sameClick" afterEffect="1">
                                          <p:stCondLst>
                                            <p:cond evt="end" delay="0">
                                              <p:tn val="11"/>
                                            </p:cond>
                                          </p:stCondLst>
                                        </p:cTn>
                                        <p:tgtEl>
                                          <p:spTgt spid="19"/>
                                        </p:tgtEl>
                                        <p:attrNameLst>
                                          <p:attrName>style.visibility</p:attrName>
                                        </p:attrNameLst>
                                      </p:cBhvr>
                                      <p:to>
                                        <p:strVal val="hidden"/>
                                      </p:to>
                                    </p:set>
                                  </p:subTnLst>
                                </p:cTn>
                              </p:par>
                            </p:childTnLst>
                          </p:cTn>
                        </p:par>
                        <p:par>
                          <p:cTn id="13" fill="hold">
                            <p:stCondLst>
                              <p:cond delay="6100"/>
                            </p:stCondLst>
                            <p:childTnLst>
                              <p:par>
                                <p:cTn id="14" presetID="1"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6100"/>
                            </p:stCondLst>
                            <p:childTnLst>
                              <p:par>
                                <p:cTn id="17" presetID="0" presetClass="path" presetSubtype="0" accel="50000" decel="50000" fill="hold" nodeType="afterEffect">
                                  <p:stCondLst>
                                    <p:cond delay="0"/>
                                  </p:stCondLst>
                                  <p:childTnLst>
                                    <p:animMotion origin="layout" path="M -0.02726 -7.40741E-7 L -0.10261 -0.00208 L -0.10191 0.08958 L -0.21285 0.0875 L -0.21007 0.24838 L 0.09444 0.24607 L 0.09201 0.40718 " pathEditMode="relative" rAng="0" ptsTypes="AAAAAAA">
                                      <p:cBhvr>
                                        <p:cTn id="18" dur="3000" fill="hold"/>
                                        <p:tgtEl>
                                          <p:spTgt spid="18"/>
                                        </p:tgtEl>
                                        <p:attrNameLst>
                                          <p:attrName>ppt_x</p:attrName>
                                          <p:attrName>ppt_y</p:attrName>
                                        </p:attrNameLst>
                                      </p:cBhvr>
                                      <p:rCtr x="-3194" y="20255"/>
                                    </p:animMotion>
                                  </p:childTnLst>
                                  <p:subTnLst>
                                    <p:set>
                                      <p:cBhvr override="childStyle">
                                        <p:cTn dur="1" fill="hold" display="0" masterRel="sameClick" afterEffect="1">
                                          <p:stCondLst>
                                            <p:cond evt="end" delay="0">
                                              <p:tn val="17"/>
                                            </p:cond>
                                          </p:stCondLst>
                                        </p:cTn>
                                        <p:tgtEl>
                                          <p:spTgt spid="18"/>
                                        </p:tgtEl>
                                        <p:attrNameLst>
                                          <p:attrName>style.visibility</p:attrName>
                                        </p:attrNameLst>
                                      </p:cBhvr>
                                      <p:to>
                                        <p:strVal val="hidden"/>
                                      </p:to>
                                    </p:set>
                                  </p:subTnLst>
                                </p:cTn>
                              </p:par>
                            </p:childTnLst>
                          </p:cTn>
                        </p:par>
                        <p:par>
                          <p:cTn id="19" fill="hold">
                            <p:stCondLst>
                              <p:cond delay="9100"/>
                            </p:stCondLst>
                            <p:childTnLst>
                              <p:par>
                                <p:cTn id="20" presetID="1"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Title 7"/>
          <p:cNvSpPr>
            <a:spLocks noGrp="1"/>
          </p:cNvSpPr>
          <p:nvPr>
            <p:ph type="title"/>
          </p:nvPr>
        </p:nvSpPr>
        <p:spPr>
          <a:xfrm>
            <a:off x="1164693" y="132967"/>
            <a:ext cx="6172200" cy="543782"/>
          </a:xfrm>
        </p:spPr>
        <p:txBody>
          <a:bodyPr>
            <a:normAutofit/>
          </a:bodyPr>
          <a:lstStyle/>
          <a:p>
            <a:r>
              <a:rPr lang="en-US" sz="2400" dirty="0">
                <a:latin typeface="Helvetica"/>
                <a:cs typeface="Helvetica"/>
              </a:rPr>
              <a:t>Niagara Edge</a:t>
            </a:r>
          </a:p>
        </p:txBody>
      </p:sp>
      <p:pic>
        <p:nvPicPr>
          <p:cNvPr id="168" name="Picture 167" descr="tridium_logo_RG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572" y="4675769"/>
            <a:ext cx="1025528" cy="182987"/>
          </a:xfrm>
          <a:prstGeom prst="rect">
            <a:avLst/>
          </a:prstGeom>
        </p:spPr>
      </p:pic>
      <p:sp>
        <p:nvSpPr>
          <p:cNvPr id="6" name="Rectangle 1039"/>
          <p:cNvSpPr>
            <a:spLocks noChangeAspect="1" noChangeArrowheads="1"/>
          </p:cNvSpPr>
          <p:nvPr/>
        </p:nvSpPr>
        <p:spPr bwMode="auto">
          <a:xfrm>
            <a:off x="3270025" y="4954215"/>
            <a:ext cx="2334" cy="6037"/>
          </a:xfrm>
          <a:prstGeom prst="rect">
            <a:avLst/>
          </a:prstGeom>
          <a:solidFill>
            <a:srgbClr val="FFF2DB"/>
          </a:solidFill>
          <a:ln w="9525">
            <a:noFill/>
            <a:miter lim="800000"/>
            <a:headEnd/>
            <a:tailEnd/>
          </a:ln>
        </p:spPr>
        <p:txBody>
          <a:bodyPr/>
          <a:lstStyle/>
          <a:p>
            <a:endParaRPr lang="en-US" sz="4000" b="1">
              <a:solidFill>
                <a:srgbClr val="3C3C3E"/>
              </a:solidFill>
              <a:latin typeface="Arial" pitchFamily="34" charset="0"/>
              <a:ea typeface="ＭＳ Ｐゴシック" pitchFamily="34" charset="-128"/>
              <a:cs typeface="Arial" pitchFamily="34" charset="0"/>
            </a:endParaRPr>
          </a:p>
        </p:txBody>
      </p:sp>
      <p:grpSp>
        <p:nvGrpSpPr>
          <p:cNvPr id="5" name="Group 4"/>
          <p:cNvGrpSpPr/>
          <p:nvPr/>
        </p:nvGrpSpPr>
        <p:grpSpPr>
          <a:xfrm>
            <a:off x="893135" y="676750"/>
            <a:ext cx="7410893" cy="3999019"/>
            <a:chOff x="1143000" y="676750"/>
            <a:chExt cx="7161028" cy="3790137"/>
          </a:xfrm>
        </p:grpSpPr>
        <p:sp>
          <p:nvSpPr>
            <p:cNvPr id="117" name="Rectangle 116"/>
            <p:cNvSpPr/>
            <p:nvPr/>
          </p:nvSpPr>
          <p:spPr>
            <a:xfrm>
              <a:off x="1143000" y="676750"/>
              <a:ext cx="7161028" cy="3790137"/>
            </a:xfrm>
            <a:prstGeom prst="rect">
              <a:avLst/>
            </a:prstGeom>
            <a:solidFill>
              <a:schemeClr val="bg1">
                <a:lumMod val="75000"/>
                <a:alpha val="52000"/>
              </a:schemeClr>
            </a:solidFill>
            <a:ln w="12700"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a:solidFill>
                  <a:prstClr val="white"/>
                </a:solidFill>
              </a:endParaRPr>
            </a:p>
          </p:txBody>
        </p:sp>
        <p:sp>
          <p:nvSpPr>
            <p:cNvPr id="56" name="Rectangle 55"/>
            <p:cNvSpPr/>
            <p:nvPr/>
          </p:nvSpPr>
          <p:spPr>
            <a:xfrm>
              <a:off x="2841503" y="2148003"/>
              <a:ext cx="2560551" cy="752534"/>
            </a:xfrm>
            <a:prstGeom prst="rect">
              <a:avLst/>
            </a:prstGeom>
            <a:solidFill>
              <a:srgbClr val="FFFFFF"/>
            </a:solidFill>
            <a:ln w="28575"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a:solidFill>
                  <a:prstClr val="white"/>
                </a:solidFill>
              </a:endParaRPr>
            </a:p>
          </p:txBody>
        </p:sp>
        <p:sp>
          <p:nvSpPr>
            <p:cNvPr id="4" name="Rectangle 3"/>
            <p:cNvSpPr/>
            <p:nvPr/>
          </p:nvSpPr>
          <p:spPr>
            <a:xfrm>
              <a:off x="3198662" y="1031200"/>
              <a:ext cx="3126510" cy="695701"/>
            </a:xfrm>
            <a:prstGeom prst="rect">
              <a:avLst/>
            </a:prstGeom>
            <a:solidFill>
              <a:schemeClr val="bg1"/>
            </a:solidFill>
            <a:ln w="28575"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a:solidFill>
                  <a:prstClr val="white"/>
                </a:solidFill>
              </a:endParaRPr>
            </a:p>
          </p:txBody>
        </p:sp>
        <p:sp>
          <p:nvSpPr>
            <p:cNvPr id="12" name="Rounded Rectangle 11"/>
            <p:cNvSpPr/>
            <p:nvPr/>
          </p:nvSpPr>
          <p:spPr bwMode="auto">
            <a:xfrm>
              <a:off x="3200977" y="818325"/>
              <a:ext cx="3123618" cy="212370"/>
            </a:xfrm>
            <a:prstGeom prst="roundRect">
              <a:avLst>
                <a:gd name="adj" fmla="val 0"/>
              </a:avLst>
            </a:prstGeom>
            <a:solidFill>
              <a:schemeClr val="tx2"/>
            </a:solidFill>
            <a:ln/>
            <a:effectLst/>
            <a:scene3d>
              <a:camera prst="orthographicFront">
                <a:rot lat="0" lon="0" rev="0"/>
              </a:camera>
              <a:lightRig rig="threePt" dir="t">
                <a:rot lat="0" lon="0" rev="1200000"/>
              </a:lightRig>
            </a:scene3d>
            <a:sp3d/>
            <a:extLst/>
          </p:spPr>
          <p:style>
            <a:lnRef idx="0">
              <a:schemeClr val="accent3"/>
            </a:lnRef>
            <a:fillRef idx="3">
              <a:schemeClr val="accent3"/>
            </a:fillRef>
            <a:effectRef idx="3">
              <a:schemeClr val="accent3"/>
            </a:effectRef>
            <a:fontRef idx="minor">
              <a:schemeClr val="lt1"/>
            </a:fontRef>
          </p:style>
          <p:txBody>
            <a:bodyPr vert="horz" wrap="square" lIns="0" tIns="0" rIns="0" bIns="0" numCol="1" rtlCol="0" anchor="ctr" anchorCtr="0" compatLnSpc="1">
              <a:prstTxWarp prst="textNoShape">
                <a:avLst/>
              </a:prstTxWarp>
            </a:bodyPr>
            <a:lstStyle/>
            <a:p>
              <a:pPr algn="ctr" eaLnBrk="0" hangingPunct="0"/>
              <a:r>
                <a:rPr lang="en-US" sz="1000" b="1" dirty="0">
                  <a:solidFill>
                    <a:prstClr val="white"/>
                  </a:solidFill>
                </a:rPr>
                <a:t>Enterprise / Cloud   </a:t>
              </a:r>
            </a:p>
          </p:txBody>
        </p:sp>
        <p:sp>
          <p:nvSpPr>
            <p:cNvPr id="74" name="Rectangle 1150"/>
            <p:cNvSpPr>
              <a:spLocks noChangeAspect="1" noChangeArrowheads="1"/>
            </p:cNvSpPr>
            <p:nvPr/>
          </p:nvSpPr>
          <p:spPr bwMode="auto">
            <a:xfrm>
              <a:off x="3208343" y="3341331"/>
              <a:ext cx="330856" cy="68223"/>
            </a:xfrm>
            <a:prstGeom prst="rect">
              <a:avLst/>
            </a:prstGeom>
            <a:noFill/>
            <a:ln w="9525">
              <a:noFill/>
              <a:miter lim="800000"/>
              <a:headEnd/>
              <a:tailEnd/>
            </a:ln>
          </p:spPr>
          <p:txBody>
            <a:bodyPr/>
            <a:lstStyle/>
            <a:p>
              <a:endParaRPr lang="en-US" sz="4000" b="1">
                <a:solidFill>
                  <a:srgbClr val="3C3C3E"/>
                </a:solidFill>
                <a:latin typeface="Arial" pitchFamily="34" charset="0"/>
                <a:ea typeface="ＭＳ Ｐゴシック" pitchFamily="34" charset="-128"/>
                <a:cs typeface="Arial" pitchFamily="34" charset="0"/>
              </a:endParaRPr>
            </a:p>
          </p:txBody>
        </p:sp>
        <p:sp>
          <p:nvSpPr>
            <p:cNvPr id="75" name="Rectangle 1152"/>
            <p:cNvSpPr>
              <a:spLocks noChangeAspect="1" noChangeArrowheads="1"/>
            </p:cNvSpPr>
            <p:nvPr/>
          </p:nvSpPr>
          <p:spPr bwMode="auto">
            <a:xfrm>
              <a:off x="2787790" y="3404882"/>
              <a:ext cx="388395" cy="68223"/>
            </a:xfrm>
            <a:prstGeom prst="rect">
              <a:avLst/>
            </a:prstGeom>
            <a:noFill/>
            <a:ln w="9525">
              <a:noFill/>
              <a:miter lim="800000"/>
              <a:headEnd/>
              <a:tailEnd/>
            </a:ln>
          </p:spPr>
          <p:txBody>
            <a:bodyPr/>
            <a:lstStyle/>
            <a:p>
              <a:endParaRPr lang="en-US" sz="4000" b="1">
                <a:solidFill>
                  <a:srgbClr val="3C3C3E"/>
                </a:solidFill>
                <a:latin typeface="Arial" pitchFamily="34" charset="0"/>
                <a:ea typeface="ＭＳ Ｐゴシック" pitchFamily="34" charset="-128"/>
                <a:cs typeface="Arial" pitchFamily="34" charset="0"/>
              </a:endParaRPr>
            </a:p>
          </p:txBody>
        </p:sp>
        <p:sp>
          <p:nvSpPr>
            <p:cNvPr id="83" name="Rectangle 1174"/>
            <p:cNvSpPr>
              <a:spLocks noChangeAspect="1" noChangeArrowheads="1"/>
            </p:cNvSpPr>
            <p:nvPr/>
          </p:nvSpPr>
          <p:spPr bwMode="auto">
            <a:xfrm>
              <a:off x="2952796" y="3836083"/>
              <a:ext cx="180236" cy="68223"/>
            </a:xfrm>
            <a:prstGeom prst="rect">
              <a:avLst/>
            </a:prstGeom>
            <a:noFill/>
            <a:ln w="9525">
              <a:noFill/>
              <a:miter lim="800000"/>
              <a:headEnd/>
              <a:tailEnd/>
            </a:ln>
          </p:spPr>
          <p:txBody>
            <a:bodyPr/>
            <a:lstStyle/>
            <a:p>
              <a:endParaRPr lang="en-US" sz="4000" b="1">
                <a:solidFill>
                  <a:srgbClr val="3C3C3E"/>
                </a:solidFill>
                <a:latin typeface="Arial" pitchFamily="34" charset="0"/>
                <a:ea typeface="ＭＳ Ｐゴシック" pitchFamily="34" charset="-128"/>
                <a:cs typeface="Arial" pitchFamily="34" charset="0"/>
              </a:endParaRPr>
            </a:p>
          </p:txBody>
        </p:sp>
        <p:sp>
          <p:nvSpPr>
            <p:cNvPr id="93" name="Rectangle 1187"/>
            <p:cNvSpPr>
              <a:spLocks noChangeAspect="1" noChangeArrowheads="1"/>
            </p:cNvSpPr>
            <p:nvPr/>
          </p:nvSpPr>
          <p:spPr bwMode="auto">
            <a:xfrm>
              <a:off x="2329163" y="3954773"/>
              <a:ext cx="331701" cy="68223"/>
            </a:xfrm>
            <a:prstGeom prst="rect">
              <a:avLst/>
            </a:prstGeom>
            <a:noFill/>
            <a:ln w="9525">
              <a:noFill/>
              <a:miter lim="800000"/>
              <a:headEnd/>
              <a:tailEnd/>
            </a:ln>
          </p:spPr>
          <p:txBody>
            <a:bodyPr/>
            <a:lstStyle/>
            <a:p>
              <a:endParaRPr lang="en-US" sz="4000" b="1">
                <a:solidFill>
                  <a:srgbClr val="3C3C3E"/>
                </a:solidFill>
                <a:latin typeface="Arial" pitchFamily="34" charset="0"/>
                <a:ea typeface="ＭＳ Ｐゴシック" pitchFamily="34" charset="-128"/>
                <a:cs typeface="Arial" pitchFamily="34" charset="0"/>
              </a:endParaRPr>
            </a:p>
          </p:txBody>
        </p:sp>
        <p:sp>
          <p:nvSpPr>
            <p:cNvPr id="252" name="Rounded Rectangle 251"/>
            <p:cNvSpPr/>
            <p:nvPr/>
          </p:nvSpPr>
          <p:spPr bwMode="auto">
            <a:xfrm>
              <a:off x="1737059" y="3150233"/>
              <a:ext cx="6159611" cy="218590"/>
            </a:xfrm>
            <a:prstGeom prst="roundRect">
              <a:avLst>
                <a:gd name="adj" fmla="val 0"/>
              </a:avLst>
            </a:prstGeom>
            <a:solidFill>
              <a:schemeClr val="tx2"/>
            </a:solidFill>
            <a:ln/>
            <a:effectLst/>
            <a:scene3d>
              <a:camera prst="orthographicFront">
                <a:rot lat="0" lon="0" rev="0"/>
              </a:camera>
              <a:lightRig rig="threePt" dir="t">
                <a:rot lat="0" lon="0" rev="1200000"/>
              </a:lightRig>
            </a:scene3d>
            <a:sp3d/>
            <a:extLst/>
          </p:spPr>
          <p:style>
            <a:lnRef idx="0">
              <a:schemeClr val="accent3"/>
            </a:lnRef>
            <a:fillRef idx="3">
              <a:schemeClr val="accent3"/>
            </a:fillRef>
            <a:effectRef idx="3">
              <a:schemeClr val="accent3"/>
            </a:effectRef>
            <a:fontRef idx="minor">
              <a:schemeClr val="lt1"/>
            </a:fontRef>
          </p:style>
          <p:txBody>
            <a:bodyPr vert="horz" wrap="square" lIns="0" tIns="0" rIns="0" bIns="0" numCol="1" rtlCol="0" anchor="ctr" anchorCtr="0" compatLnSpc="1">
              <a:prstTxWarp prst="textNoShape">
                <a:avLst/>
              </a:prstTxWarp>
            </a:bodyPr>
            <a:lstStyle/>
            <a:p>
              <a:pPr algn="ctr" eaLnBrk="0" hangingPunct="0"/>
              <a:r>
                <a:rPr lang="en-US" sz="1000" b="1" dirty="0">
                  <a:solidFill>
                    <a:prstClr val="white"/>
                  </a:solidFill>
                </a:rPr>
                <a:t>Edge Ecosystem</a:t>
              </a:r>
            </a:p>
          </p:txBody>
        </p:sp>
        <p:sp>
          <p:nvSpPr>
            <p:cNvPr id="260" name="TextBox 259"/>
            <p:cNvSpPr txBox="1"/>
            <p:nvPr/>
          </p:nvSpPr>
          <p:spPr>
            <a:xfrm>
              <a:off x="3967672" y="2551233"/>
              <a:ext cx="1509972" cy="261117"/>
            </a:xfrm>
            <a:prstGeom prst="rect">
              <a:avLst/>
            </a:prstGeom>
            <a:noFill/>
          </p:spPr>
          <p:txBody>
            <a:bodyPr wrap="none" rtlCol="0" anchor="ctr">
              <a:noAutofit/>
            </a:bodyPr>
            <a:lstStyle/>
            <a:p>
              <a:pPr algn="ctr"/>
              <a:r>
                <a:rPr lang="en-US" sz="900" dirty="0">
                  <a:solidFill>
                    <a:srgbClr val="3C3C3E"/>
                  </a:solidFill>
                  <a:latin typeface="Arial"/>
                  <a:ea typeface="ＭＳ Ｐゴシック" pitchFamily="34" charset="-128"/>
                  <a:cs typeface="Arial" pitchFamily="34" charset="0"/>
                </a:rPr>
                <a:t>3</a:t>
              </a:r>
              <a:r>
                <a:rPr lang="en-US" sz="900" baseline="30000" dirty="0">
                  <a:solidFill>
                    <a:srgbClr val="3C3C3E"/>
                  </a:solidFill>
                  <a:latin typeface="Arial"/>
                  <a:ea typeface="ＭＳ Ｐゴシック" pitchFamily="34" charset="-128"/>
                  <a:cs typeface="Arial" pitchFamily="34" charset="0"/>
                </a:rPr>
                <a:t>rd</a:t>
              </a:r>
              <a:r>
                <a:rPr lang="en-US" sz="900" dirty="0">
                  <a:solidFill>
                    <a:srgbClr val="3C3C3E"/>
                  </a:solidFill>
                  <a:latin typeface="Arial"/>
                  <a:ea typeface="ＭＳ Ｐゴシック" pitchFamily="34" charset="-128"/>
                  <a:cs typeface="Arial" pitchFamily="34" charset="0"/>
                </a:rPr>
                <a:t> party hardware + </a:t>
              </a:r>
              <a:br>
                <a:rPr lang="en-US" sz="900" dirty="0">
                  <a:solidFill>
                    <a:srgbClr val="3C3C3E"/>
                  </a:solidFill>
                  <a:latin typeface="Arial"/>
                  <a:ea typeface="ＭＳ Ｐゴシック" pitchFamily="34" charset="-128"/>
                  <a:cs typeface="Arial" pitchFamily="34" charset="0"/>
                </a:rPr>
              </a:br>
              <a:r>
                <a:rPr lang="en-US" sz="900" dirty="0">
                  <a:solidFill>
                    <a:srgbClr val="3C3C3E"/>
                  </a:solidFill>
                  <a:latin typeface="Arial"/>
                  <a:ea typeface="ＭＳ Ｐゴシック" pitchFamily="34" charset="-128"/>
                  <a:cs typeface="Arial" pitchFamily="34" charset="0"/>
                </a:rPr>
                <a:t>Niagara Edge software</a:t>
              </a:r>
            </a:p>
          </p:txBody>
        </p:sp>
        <p:pic>
          <p:nvPicPr>
            <p:cNvPr id="298" name="Picture 10"/>
            <p:cNvPicPr>
              <a:picLocks noChangeAspect="1" noChangeArrowheads="1"/>
            </p:cNvPicPr>
            <p:nvPr/>
          </p:nvPicPr>
          <p:blipFill>
            <a:blip r:embed="rId3" cstate="print">
              <a:grayscl/>
              <a:extLst>
                <a:ext uri="{BEBA8EAE-BF5A-486C-A8C5-ECC9F3942E4B}">
                  <a14:imgProps xmlns:a14="http://schemas.microsoft.com/office/drawing/2010/main">
                    <a14:imgLayer r:embed="rId4">
                      <a14:imgEffect>
                        <a14:backgroundRemoval t="2273" b="100000" l="9375" r="94602"/>
                      </a14:imgEffect>
                    </a14:imgLayer>
                  </a14:imgProps>
                </a:ext>
                <a:ext uri="{28A0092B-C50C-407E-A947-70E740481C1C}">
                  <a14:useLocalDpi xmlns:a14="http://schemas.microsoft.com/office/drawing/2010/main" val="0"/>
                </a:ext>
              </a:extLst>
            </a:blip>
            <a:srcRect/>
            <a:stretch>
              <a:fillRect/>
            </a:stretch>
          </p:blipFill>
          <p:spPr bwMode="auto">
            <a:xfrm>
              <a:off x="4512838" y="2282697"/>
              <a:ext cx="348816" cy="236189"/>
            </a:xfrm>
            <a:prstGeom prst="rect">
              <a:avLst/>
            </a:prstGeom>
            <a:noFill/>
            <a:ln w="9525">
              <a:noFill/>
              <a:miter lim="800000"/>
              <a:headEnd/>
              <a:tailEnd/>
            </a:ln>
          </p:spPr>
        </p:pic>
        <p:pic>
          <p:nvPicPr>
            <p:cNvPr id="170" name="Picture 16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348"/>
                      </a14:imgEffect>
                    </a14:imgLayer>
                  </a14:imgProps>
                </a:ext>
                <a:ext uri="{28A0092B-C50C-407E-A947-70E740481C1C}">
                  <a14:useLocalDpi xmlns:a14="http://schemas.microsoft.com/office/drawing/2010/main" val="0"/>
                </a:ext>
              </a:extLst>
            </a:blip>
            <a:stretch>
              <a:fillRect/>
            </a:stretch>
          </p:blipFill>
          <p:spPr>
            <a:xfrm>
              <a:off x="4513359" y="1121422"/>
              <a:ext cx="466989" cy="448465"/>
            </a:xfrm>
            <a:prstGeom prst="rect">
              <a:avLst/>
            </a:prstGeom>
          </p:spPr>
        </p:pic>
        <p:sp>
          <p:nvSpPr>
            <p:cNvPr id="172" name="Rounded Rectangle 171"/>
            <p:cNvSpPr/>
            <p:nvPr/>
          </p:nvSpPr>
          <p:spPr bwMode="auto">
            <a:xfrm>
              <a:off x="2844964" y="1960835"/>
              <a:ext cx="2554738" cy="213719"/>
            </a:xfrm>
            <a:prstGeom prst="roundRect">
              <a:avLst>
                <a:gd name="adj" fmla="val 0"/>
              </a:avLst>
            </a:prstGeom>
            <a:solidFill>
              <a:schemeClr val="tx2"/>
            </a:solidFill>
            <a:ln/>
            <a:effectLst/>
            <a:scene3d>
              <a:camera prst="orthographicFront">
                <a:rot lat="0" lon="0" rev="0"/>
              </a:camera>
              <a:lightRig rig="threePt" dir="t">
                <a:rot lat="0" lon="0" rev="1200000"/>
              </a:lightRig>
            </a:scene3d>
            <a:sp3d/>
            <a:extLst/>
          </p:spPr>
          <p:style>
            <a:lnRef idx="0">
              <a:schemeClr val="accent3"/>
            </a:lnRef>
            <a:fillRef idx="3">
              <a:schemeClr val="accent3"/>
            </a:fillRef>
            <a:effectRef idx="3">
              <a:schemeClr val="accent3"/>
            </a:effectRef>
            <a:fontRef idx="minor">
              <a:schemeClr val="lt1"/>
            </a:fontRef>
          </p:style>
          <p:txBody>
            <a:bodyPr vert="horz" wrap="square" lIns="0" tIns="0" rIns="0" bIns="0" numCol="1" rtlCol="0" anchor="ctr" anchorCtr="0" compatLnSpc="1">
              <a:prstTxWarp prst="textNoShape">
                <a:avLst/>
              </a:prstTxWarp>
            </a:bodyPr>
            <a:lstStyle/>
            <a:p>
              <a:pPr algn="ctr" eaLnBrk="0" hangingPunct="0"/>
              <a:r>
                <a:rPr lang="en-US" sz="1000" b="1" dirty="0">
                  <a:solidFill>
                    <a:prstClr val="white"/>
                  </a:solidFill>
                </a:rPr>
                <a:t>Supervisory Controllers</a:t>
              </a:r>
            </a:p>
          </p:txBody>
        </p:sp>
        <p:cxnSp>
          <p:nvCxnSpPr>
            <p:cNvPr id="175" name="Straight Arrow Connector 174"/>
            <p:cNvCxnSpPr/>
            <p:nvPr/>
          </p:nvCxnSpPr>
          <p:spPr>
            <a:xfrm>
              <a:off x="4121382" y="2912469"/>
              <a:ext cx="0" cy="237315"/>
            </a:xfrm>
            <a:prstGeom prst="straightConnector1">
              <a:avLst/>
            </a:prstGeom>
            <a:ln w="19050">
              <a:miter lim="800000"/>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p:nvPr/>
          </p:nvCxnSpPr>
          <p:spPr>
            <a:xfrm>
              <a:off x="4123810" y="1726963"/>
              <a:ext cx="0" cy="237315"/>
            </a:xfrm>
            <a:prstGeom prst="straightConnector1">
              <a:avLst/>
            </a:prstGeom>
            <a:ln w="19050">
              <a:miter lim="800000"/>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7" cstate="print">
              <a:extLst>
                <a:ext uri="{BEBA8EAE-BF5A-486C-A8C5-ECC9F3942E4B}">
                  <a14:imgProps xmlns:a14="http://schemas.microsoft.com/office/drawing/2010/main">
                    <a14:imgLayer r:embed="rId8">
                      <a14:imgEffect>
                        <a14:backgroundRemoval t="9914" b="89224" l="5460" r="93391"/>
                      </a14:imgEffect>
                    </a14:imgLayer>
                  </a14:imgProps>
                </a:ext>
                <a:ext uri="{28A0092B-C50C-407E-A947-70E740481C1C}">
                  <a14:useLocalDpi xmlns:a14="http://schemas.microsoft.com/office/drawing/2010/main" val="0"/>
                </a:ext>
              </a:extLst>
            </a:blip>
            <a:stretch>
              <a:fillRect/>
            </a:stretch>
          </p:blipFill>
          <p:spPr>
            <a:xfrm>
              <a:off x="3419967" y="2300533"/>
              <a:ext cx="413621" cy="286953"/>
            </a:xfrm>
            <a:prstGeom prst="rect">
              <a:avLst/>
            </a:prstGeom>
          </p:spPr>
        </p:pic>
        <p:pic>
          <p:nvPicPr>
            <p:cNvPr id="52" name="Picture 51"/>
            <p:cNvPicPr>
              <a:picLocks noChangeAspect="1"/>
            </p:cNvPicPr>
            <p:nvPr/>
          </p:nvPicPr>
          <p:blipFill>
            <a:blip r:embed="rId9" cstate="print">
              <a:extLst>
                <a:ext uri="{BEBA8EAE-BF5A-486C-A8C5-ECC9F3942E4B}">
                  <a14:imgProps xmlns:a14="http://schemas.microsoft.com/office/drawing/2010/main">
                    <a14:imgLayer r:embed="rId10">
                      <a14:imgEffect>
                        <a14:backgroundRemoval t="3665" b="89791" l="570" r="97719">
                          <a14:foregroundMark x1="70342" y1="37958" x2="70342" y2="37958"/>
                          <a14:foregroundMark x1="76046" y1="34555" x2="19962" y2="52094"/>
                        </a14:backgroundRemoval>
                      </a14:imgEffect>
                    </a14:imgLayer>
                  </a14:imgProps>
                </a:ext>
                <a:ext uri="{28A0092B-C50C-407E-A947-70E740481C1C}">
                  <a14:useLocalDpi xmlns:a14="http://schemas.microsoft.com/office/drawing/2010/main" val="0"/>
                </a:ext>
              </a:extLst>
            </a:blip>
            <a:stretch>
              <a:fillRect/>
            </a:stretch>
          </p:blipFill>
          <p:spPr>
            <a:xfrm>
              <a:off x="3092754" y="2323740"/>
              <a:ext cx="310216" cy="244149"/>
            </a:xfrm>
            <a:prstGeom prst="rect">
              <a:avLst/>
            </a:prstGeom>
          </p:spPr>
        </p:pic>
        <p:sp>
          <p:nvSpPr>
            <p:cNvPr id="53" name="Rectangle 1694"/>
            <p:cNvSpPr>
              <a:spLocks noChangeAspect="1" noChangeArrowheads="1"/>
            </p:cNvSpPr>
            <p:nvPr/>
          </p:nvSpPr>
          <p:spPr bwMode="auto">
            <a:xfrm>
              <a:off x="2938790" y="2592045"/>
              <a:ext cx="877052" cy="138499"/>
            </a:xfrm>
            <a:prstGeom prst="rect">
              <a:avLst/>
            </a:prstGeom>
            <a:noFill/>
            <a:ln w="9525">
              <a:noFill/>
              <a:miter lim="800000"/>
              <a:headEnd/>
              <a:tailEnd/>
            </a:ln>
          </p:spPr>
          <p:txBody>
            <a:bodyPr wrap="square" lIns="0" tIns="0" rIns="0" bIns="0">
              <a:spAutoFit/>
            </a:bodyPr>
            <a:lstStyle/>
            <a:p>
              <a:pPr algn="ctr" eaLnBrk="0" hangingPunct="0"/>
              <a:r>
                <a:rPr lang="en-US" sz="900" dirty="0">
                  <a:solidFill>
                    <a:srgbClr val="3C3C3E"/>
                  </a:solidFill>
                  <a:latin typeface="Arial" pitchFamily="34" charset="0"/>
                  <a:ea typeface="ＭＳ Ｐゴシック" pitchFamily="34" charset="-128"/>
                  <a:cs typeface="Arial" pitchFamily="34" charset="0"/>
                </a:rPr>
                <a:t>JACEs</a:t>
              </a:r>
              <a:r>
                <a:rPr lang="en-US" sz="900" baseline="30000" dirty="0">
                  <a:solidFill>
                    <a:srgbClr val="3C3C3E"/>
                  </a:solidFill>
                  <a:latin typeface="Arial" pitchFamily="34" charset="0"/>
                  <a:ea typeface="ＭＳ Ｐゴシック" pitchFamily="34" charset="-128"/>
                  <a:cs typeface="Arial" pitchFamily="34" charset="0"/>
                </a:rPr>
                <a:t>®</a:t>
              </a:r>
              <a:endParaRPr lang="en-US" sz="900" dirty="0">
                <a:solidFill>
                  <a:srgbClr val="3C3C3E"/>
                </a:solidFill>
                <a:latin typeface="Times" pitchFamily="18" charset="0"/>
                <a:ea typeface="ＭＳ Ｐゴシック" pitchFamily="34" charset="-128"/>
                <a:cs typeface="Arial" pitchFamily="34" charset="0"/>
              </a:endParaRPr>
            </a:p>
          </p:txBody>
        </p:sp>
        <p:cxnSp>
          <p:nvCxnSpPr>
            <p:cNvPr id="54" name="Straight Arrow Connector 53"/>
            <p:cNvCxnSpPr/>
            <p:nvPr/>
          </p:nvCxnSpPr>
          <p:spPr>
            <a:xfrm>
              <a:off x="6026543" y="1739229"/>
              <a:ext cx="2737" cy="1403235"/>
            </a:xfrm>
            <a:prstGeom prst="straightConnector1">
              <a:avLst/>
            </a:prstGeom>
            <a:ln w="19050">
              <a:miter lim="800000"/>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435068" y="2002681"/>
              <a:ext cx="1536968" cy="830997"/>
            </a:xfrm>
            <a:prstGeom prst="rect">
              <a:avLst/>
            </a:prstGeom>
            <a:noFill/>
          </p:spPr>
          <p:txBody>
            <a:bodyPr wrap="square" rtlCol="0">
              <a:spAutoFit/>
            </a:bodyPr>
            <a:lstStyle/>
            <a:p>
              <a:r>
                <a:rPr lang="en-US" sz="1200" dirty="0">
                  <a:solidFill>
                    <a:srgbClr val="0088CE"/>
                  </a:solidFill>
                  <a:latin typeface="Arial" pitchFamily="34" charset="0"/>
                  <a:ea typeface="ＭＳ Ｐゴシック" pitchFamily="34" charset="-128"/>
                  <a:cs typeface="Arial" pitchFamily="34" charset="0"/>
                </a:rPr>
                <a:t>Connect to edge devices via Niagara and non-Niagara controllers</a:t>
              </a:r>
            </a:p>
          </p:txBody>
        </p:sp>
        <p:sp>
          <p:nvSpPr>
            <p:cNvPr id="111" name="TextBox 110"/>
            <p:cNvSpPr txBox="1"/>
            <p:nvPr/>
          </p:nvSpPr>
          <p:spPr>
            <a:xfrm>
              <a:off x="6117710" y="2002681"/>
              <a:ext cx="1571498" cy="830997"/>
            </a:xfrm>
            <a:prstGeom prst="rect">
              <a:avLst/>
            </a:prstGeom>
            <a:noFill/>
          </p:spPr>
          <p:txBody>
            <a:bodyPr wrap="square" rtlCol="0">
              <a:spAutoFit/>
            </a:bodyPr>
            <a:lstStyle/>
            <a:p>
              <a:r>
                <a:rPr lang="en-US" sz="1200" dirty="0">
                  <a:solidFill>
                    <a:srgbClr val="0088CE"/>
                  </a:solidFill>
                  <a:latin typeface="Arial" pitchFamily="34" charset="0"/>
                  <a:ea typeface="ＭＳ Ｐゴシック" pitchFamily="34" charset="-128"/>
                  <a:cs typeface="Arial" pitchFamily="34" charset="0"/>
                </a:rPr>
                <a:t>Connect </a:t>
              </a:r>
              <a:r>
                <a:rPr lang="en-US" sz="1200" b="1" dirty="0">
                  <a:solidFill>
                    <a:srgbClr val="0088CE"/>
                  </a:solidFill>
                  <a:latin typeface="Arial" pitchFamily="34" charset="0"/>
                  <a:ea typeface="ＭＳ Ｐゴシック" pitchFamily="34" charset="-128"/>
                  <a:cs typeface="Arial" pitchFamily="34" charset="0"/>
                </a:rPr>
                <a:t>directly</a:t>
              </a:r>
              <a:r>
                <a:rPr lang="en-US" sz="1200" dirty="0">
                  <a:solidFill>
                    <a:srgbClr val="0088CE"/>
                  </a:solidFill>
                  <a:latin typeface="Arial" pitchFamily="34" charset="0"/>
                  <a:ea typeface="ＭＳ Ｐゴシック" pitchFamily="34" charset="-128"/>
                  <a:cs typeface="Arial" pitchFamily="34" charset="0"/>
                </a:rPr>
                <a:t> </a:t>
              </a:r>
              <a:br>
                <a:rPr lang="en-US" sz="1200" dirty="0">
                  <a:solidFill>
                    <a:srgbClr val="0088CE"/>
                  </a:solidFill>
                  <a:latin typeface="Arial" pitchFamily="34" charset="0"/>
                  <a:ea typeface="ＭＳ Ｐゴシック" pitchFamily="34" charset="-128"/>
                  <a:cs typeface="Arial" pitchFamily="34" charset="0"/>
                </a:rPr>
              </a:br>
              <a:r>
                <a:rPr lang="en-US" sz="1200" dirty="0">
                  <a:solidFill>
                    <a:srgbClr val="0088CE"/>
                  </a:solidFill>
                  <a:latin typeface="Arial" pitchFamily="34" charset="0"/>
                  <a:ea typeface="ＭＳ Ｐゴシック" pitchFamily="34" charset="-128"/>
                  <a:cs typeface="Arial" pitchFamily="34" charset="0"/>
                </a:rPr>
                <a:t>to edge devices via Niagara software installation</a:t>
              </a:r>
            </a:p>
          </p:txBody>
        </p:sp>
        <p:sp>
          <p:nvSpPr>
            <p:cNvPr id="169" name="Rectangle 1730"/>
            <p:cNvSpPr>
              <a:spLocks noChangeAspect="1" noChangeArrowheads="1"/>
            </p:cNvSpPr>
            <p:nvPr/>
          </p:nvSpPr>
          <p:spPr bwMode="auto">
            <a:xfrm>
              <a:off x="4223312" y="1533142"/>
              <a:ext cx="1079408" cy="138499"/>
            </a:xfrm>
            <a:prstGeom prst="rect">
              <a:avLst/>
            </a:prstGeom>
            <a:noFill/>
            <a:ln w="9525">
              <a:noFill/>
              <a:miter lim="800000"/>
              <a:headEnd/>
              <a:tailEnd/>
            </a:ln>
          </p:spPr>
          <p:txBody>
            <a:bodyPr wrap="square" lIns="0" tIns="0" rIns="0" bIns="0">
              <a:spAutoFit/>
            </a:bodyPr>
            <a:lstStyle/>
            <a:p>
              <a:pPr algn="ctr" eaLnBrk="0" hangingPunct="0"/>
              <a:r>
                <a:rPr lang="en-US" sz="900" dirty="0">
                  <a:solidFill>
                    <a:srgbClr val="3C3C3E"/>
                  </a:solidFill>
                  <a:latin typeface="Arial" pitchFamily="34" charset="0"/>
                  <a:ea typeface="ＭＳ Ｐゴシック" pitchFamily="34" charset="-128"/>
                  <a:cs typeface="Arial" pitchFamily="34" charset="0"/>
                </a:rPr>
                <a:t>Niagara Supervisor</a:t>
              </a:r>
              <a:endParaRPr lang="en-US" sz="900" dirty="0">
                <a:solidFill>
                  <a:srgbClr val="3C3C3E"/>
                </a:solidFill>
                <a:latin typeface="Times" pitchFamily="18" charset="0"/>
                <a:ea typeface="ＭＳ Ｐゴシック" pitchFamily="34" charset="-128"/>
                <a:cs typeface="Arial" pitchFamily="34" charset="0"/>
              </a:endParaRPr>
            </a:p>
          </p:txBody>
        </p:sp>
        <p:grpSp>
          <p:nvGrpSpPr>
            <p:cNvPr id="3" name="Group 2"/>
            <p:cNvGrpSpPr/>
            <p:nvPr/>
          </p:nvGrpSpPr>
          <p:grpSpPr>
            <a:xfrm>
              <a:off x="1737059" y="3348068"/>
              <a:ext cx="2997297" cy="929712"/>
              <a:chOff x="1737059" y="3348068"/>
              <a:chExt cx="2997297" cy="929712"/>
            </a:xfrm>
          </p:grpSpPr>
          <p:sp>
            <p:nvSpPr>
              <p:cNvPr id="64" name="Rectangle 63"/>
              <p:cNvSpPr/>
              <p:nvPr/>
            </p:nvSpPr>
            <p:spPr>
              <a:xfrm>
                <a:off x="1737059" y="3367559"/>
                <a:ext cx="2994715" cy="910221"/>
              </a:xfrm>
              <a:prstGeom prst="rect">
                <a:avLst/>
              </a:prstGeom>
              <a:solidFill>
                <a:srgbClr val="FFFFFF"/>
              </a:solidFill>
              <a:ln w="28575"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a:solidFill>
                    <a:prstClr val="white"/>
                  </a:solidFill>
                </a:endParaRPr>
              </a:p>
            </p:txBody>
          </p:sp>
          <p:sp>
            <p:nvSpPr>
              <p:cNvPr id="69" name="Rectangle 1129"/>
              <p:cNvSpPr>
                <a:spLocks noChangeAspect="1" noChangeArrowheads="1"/>
              </p:cNvSpPr>
              <p:nvPr/>
            </p:nvSpPr>
            <p:spPr bwMode="auto">
              <a:xfrm>
                <a:off x="2888701" y="3800807"/>
                <a:ext cx="488661" cy="215444"/>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Physical Plant </a:t>
                </a:r>
              </a:p>
            </p:txBody>
          </p:sp>
          <p:sp>
            <p:nvSpPr>
              <p:cNvPr id="94" name="Rectangle 1188"/>
              <p:cNvSpPr>
                <a:spLocks noChangeAspect="1" noChangeArrowheads="1"/>
              </p:cNvSpPr>
              <p:nvPr/>
            </p:nvSpPr>
            <p:spPr bwMode="auto">
              <a:xfrm>
                <a:off x="1831095" y="3836700"/>
                <a:ext cx="433752"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AHU </a:t>
                </a:r>
                <a:endParaRPr lang="en-US" sz="4800" b="1" dirty="0">
                  <a:solidFill>
                    <a:srgbClr val="3C3C3E"/>
                  </a:solidFill>
                  <a:latin typeface="Times" pitchFamily="18" charset="0"/>
                  <a:ea typeface="ＭＳ Ｐゴシック" pitchFamily="34" charset="-128"/>
                  <a:cs typeface="Arial" pitchFamily="34" charset="0"/>
                </a:endParaRPr>
              </a:p>
            </p:txBody>
          </p:sp>
          <p:sp>
            <p:nvSpPr>
              <p:cNvPr id="427" name="Rectangle 1188"/>
              <p:cNvSpPr>
                <a:spLocks noChangeAspect="1" noChangeArrowheads="1"/>
              </p:cNvSpPr>
              <p:nvPr/>
            </p:nvSpPr>
            <p:spPr bwMode="auto">
              <a:xfrm>
                <a:off x="2406338" y="3836700"/>
                <a:ext cx="429363"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RTU  </a:t>
                </a:r>
              </a:p>
            </p:txBody>
          </p:sp>
          <p:sp>
            <p:nvSpPr>
              <p:cNvPr id="434" name="Rectangle 1129"/>
              <p:cNvSpPr>
                <a:spLocks noChangeAspect="1" noChangeArrowheads="1"/>
              </p:cNvSpPr>
              <p:nvPr/>
            </p:nvSpPr>
            <p:spPr bwMode="auto">
              <a:xfrm>
                <a:off x="3978235" y="3847051"/>
                <a:ext cx="535124"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Processes</a:t>
                </a:r>
                <a:endParaRPr lang="en-US" sz="4800" b="1" dirty="0">
                  <a:solidFill>
                    <a:srgbClr val="3C3C3E"/>
                  </a:solidFill>
                  <a:latin typeface="Times" pitchFamily="18" charset="0"/>
                  <a:ea typeface="ＭＳ Ｐゴシック" pitchFamily="34" charset="-128"/>
                  <a:cs typeface="Arial" pitchFamily="34" charset="0"/>
                </a:endParaRPr>
              </a:p>
            </p:txBody>
          </p:sp>
          <p:sp>
            <p:nvSpPr>
              <p:cNvPr id="435" name="Rectangle 1181"/>
              <p:cNvSpPr>
                <a:spLocks noChangeAspect="1" noChangeArrowheads="1"/>
              </p:cNvSpPr>
              <p:nvPr/>
            </p:nvSpPr>
            <p:spPr bwMode="auto">
              <a:xfrm>
                <a:off x="3453821" y="3839866"/>
                <a:ext cx="463267" cy="107722"/>
              </a:xfrm>
              <a:prstGeom prst="rect">
                <a:avLst/>
              </a:prstGeom>
              <a:noFill/>
              <a:ln w="9525">
                <a:noFill/>
                <a:miter lim="800000"/>
                <a:headEnd/>
                <a:tailEnd/>
              </a:ln>
            </p:spPr>
            <p:txBody>
              <a:bodyPr wrap="non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Equipment</a:t>
                </a:r>
              </a:p>
            </p:txBody>
          </p:sp>
          <p:pic>
            <p:nvPicPr>
              <p:cNvPr id="126" name="Picture 125" descr="ICONS-01-01.png"/>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775455" y="3348068"/>
                <a:ext cx="2958901" cy="486191"/>
              </a:xfrm>
              <a:prstGeom prst="rect">
                <a:avLst/>
              </a:prstGeom>
            </p:spPr>
          </p:pic>
        </p:grpSp>
        <p:grpSp>
          <p:nvGrpSpPr>
            <p:cNvPr id="57" name="Group 56"/>
            <p:cNvGrpSpPr/>
            <p:nvPr/>
          </p:nvGrpSpPr>
          <p:grpSpPr>
            <a:xfrm>
              <a:off x="4893387" y="3351346"/>
              <a:ext cx="2997297" cy="929712"/>
              <a:chOff x="1737059" y="3348068"/>
              <a:chExt cx="2997297" cy="929712"/>
            </a:xfrm>
          </p:grpSpPr>
          <p:sp>
            <p:nvSpPr>
              <p:cNvPr id="58" name="Rectangle 57"/>
              <p:cNvSpPr/>
              <p:nvPr/>
            </p:nvSpPr>
            <p:spPr>
              <a:xfrm>
                <a:off x="1737059" y="3367559"/>
                <a:ext cx="2994715" cy="910221"/>
              </a:xfrm>
              <a:prstGeom prst="rect">
                <a:avLst/>
              </a:prstGeom>
              <a:solidFill>
                <a:srgbClr val="FFFFFF"/>
              </a:solidFill>
              <a:ln w="28575" cap="sq" cmpd="sng">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4800" b="1">
                  <a:solidFill>
                    <a:prstClr val="white"/>
                  </a:solidFill>
                </a:endParaRPr>
              </a:p>
            </p:txBody>
          </p:sp>
          <p:sp>
            <p:nvSpPr>
              <p:cNvPr id="59" name="Rectangle 1129"/>
              <p:cNvSpPr>
                <a:spLocks noChangeAspect="1" noChangeArrowheads="1"/>
              </p:cNvSpPr>
              <p:nvPr/>
            </p:nvSpPr>
            <p:spPr bwMode="auto">
              <a:xfrm>
                <a:off x="2888701" y="3800807"/>
                <a:ext cx="488661" cy="215444"/>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Physical Plant </a:t>
                </a:r>
              </a:p>
            </p:txBody>
          </p:sp>
          <p:sp>
            <p:nvSpPr>
              <p:cNvPr id="60" name="Rectangle 1188"/>
              <p:cNvSpPr>
                <a:spLocks noChangeAspect="1" noChangeArrowheads="1"/>
              </p:cNvSpPr>
              <p:nvPr/>
            </p:nvSpPr>
            <p:spPr bwMode="auto">
              <a:xfrm>
                <a:off x="1831095" y="3836700"/>
                <a:ext cx="433752"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AHU </a:t>
                </a:r>
                <a:endParaRPr lang="en-US" sz="4800" b="1" dirty="0">
                  <a:solidFill>
                    <a:srgbClr val="3C3C3E"/>
                  </a:solidFill>
                  <a:latin typeface="Times" pitchFamily="18" charset="0"/>
                  <a:ea typeface="ＭＳ Ｐゴシック" pitchFamily="34" charset="-128"/>
                  <a:cs typeface="Arial" pitchFamily="34" charset="0"/>
                </a:endParaRPr>
              </a:p>
            </p:txBody>
          </p:sp>
          <p:sp>
            <p:nvSpPr>
              <p:cNvPr id="61" name="Rectangle 1188"/>
              <p:cNvSpPr>
                <a:spLocks noChangeAspect="1" noChangeArrowheads="1"/>
              </p:cNvSpPr>
              <p:nvPr/>
            </p:nvSpPr>
            <p:spPr bwMode="auto">
              <a:xfrm>
                <a:off x="2406338" y="3836700"/>
                <a:ext cx="429363"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RTU  </a:t>
                </a:r>
              </a:p>
            </p:txBody>
          </p:sp>
          <p:sp>
            <p:nvSpPr>
              <p:cNvPr id="63" name="Rectangle 1129"/>
              <p:cNvSpPr>
                <a:spLocks noChangeAspect="1" noChangeArrowheads="1"/>
              </p:cNvSpPr>
              <p:nvPr/>
            </p:nvSpPr>
            <p:spPr bwMode="auto">
              <a:xfrm>
                <a:off x="3978235" y="3847051"/>
                <a:ext cx="535124" cy="107722"/>
              </a:xfrm>
              <a:prstGeom prst="rect">
                <a:avLst/>
              </a:prstGeom>
              <a:noFill/>
              <a:ln w="9525">
                <a:noFill/>
                <a:miter lim="800000"/>
                <a:headEnd/>
                <a:tailEnd/>
              </a:ln>
            </p:spPr>
            <p:txBody>
              <a:bodyPr wrap="squar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Processes</a:t>
                </a:r>
                <a:endParaRPr lang="en-US" sz="4800" b="1" dirty="0">
                  <a:solidFill>
                    <a:srgbClr val="3C3C3E"/>
                  </a:solidFill>
                  <a:latin typeface="Times" pitchFamily="18" charset="0"/>
                  <a:ea typeface="ＭＳ Ｐゴシック" pitchFamily="34" charset="-128"/>
                  <a:cs typeface="Arial" pitchFamily="34" charset="0"/>
                </a:endParaRPr>
              </a:p>
            </p:txBody>
          </p:sp>
          <p:sp>
            <p:nvSpPr>
              <p:cNvPr id="65" name="Rectangle 1181"/>
              <p:cNvSpPr>
                <a:spLocks noChangeAspect="1" noChangeArrowheads="1"/>
              </p:cNvSpPr>
              <p:nvPr/>
            </p:nvSpPr>
            <p:spPr bwMode="auto">
              <a:xfrm>
                <a:off x="3453821" y="3839866"/>
                <a:ext cx="463267" cy="107722"/>
              </a:xfrm>
              <a:prstGeom prst="rect">
                <a:avLst/>
              </a:prstGeom>
              <a:noFill/>
              <a:ln w="9525">
                <a:noFill/>
                <a:miter lim="800000"/>
                <a:headEnd/>
                <a:tailEnd/>
              </a:ln>
            </p:spPr>
            <p:txBody>
              <a:bodyPr wrap="none" lIns="0" tIns="0" rIns="0" bIns="0">
                <a:spAutoFit/>
              </a:bodyPr>
              <a:lstStyle/>
              <a:p>
                <a:pPr algn="ctr" eaLnBrk="0" hangingPunct="0"/>
                <a:r>
                  <a:rPr lang="en-US" sz="700" b="1" dirty="0">
                    <a:solidFill>
                      <a:srgbClr val="3C3C3E"/>
                    </a:solidFill>
                    <a:latin typeface="Arial" pitchFamily="34" charset="0"/>
                    <a:ea typeface="ＭＳ Ｐゴシック" pitchFamily="34" charset="-128"/>
                    <a:cs typeface="Arial" pitchFamily="34" charset="0"/>
                  </a:rPr>
                  <a:t>Equipment</a:t>
                </a:r>
              </a:p>
            </p:txBody>
          </p:sp>
          <p:pic>
            <p:nvPicPr>
              <p:cNvPr id="66" name="Picture 65" descr="ICONS-01-01.png"/>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775455" y="3348068"/>
                <a:ext cx="2958901" cy="486191"/>
              </a:xfrm>
              <a:prstGeom prst="rect">
                <a:avLst/>
              </a:prstGeom>
            </p:spPr>
          </p:pic>
        </p:grpSp>
      </p:grpSp>
    </p:spTree>
    <p:extLst>
      <p:ext uri="{BB962C8B-B14F-4D97-AF65-F5344CB8AC3E}">
        <p14:creationId xmlns:p14="http://schemas.microsoft.com/office/powerpoint/2010/main" val="2922228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6094" y="-877906"/>
            <a:ext cx="6263090" cy="4245491"/>
          </a:xfrm>
          <a:prstGeom prst="rect">
            <a:avLst/>
          </a:prstGeom>
        </p:spPr>
      </p:pic>
      <p:sp>
        <p:nvSpPr>
          <p:cNvPr id="9" name="Title 1"/>
          <p:cNvSpPr txBox="1">
            <a:spLocks/>
          </p:cNvSpPr>
          <p:nvPr/>
        </p:nvSpPr>
        <p:spPr>
          <a:xfrm>
            <a:off x="1487328" y="99153"/>
            <a:ext cx="5137743" cy="626750"/>
          </a:xfrm>
          <a:prstGeom prst="rect">
            <a:avLst/>
          </a:prstGeom>
        </p:spPr>
        <p:txBody>
          <a:bodyPr vert="horz" lIns="68580" tIns="34290" rIns="68580" bIns="34290" rtlCol="0" anchor="ctr">
            <a:normAutofit/>
          </a:bodyPr>
          <a:lstStyle>
            <a:lvl1pPr algn="l" defTabSz="457200" rtl="0" eaLnBrk="1" latinLnBrk="0" hangingPunct="1">
              <a:spcBef>
                <a:spcPct val="0"/>
              </a:spcBef>
              <a:buNone/>
              <a:defRPr sz="4000" b="0" i="0" kern="1200">
                <a:solidFill>
                  <a:srgbClr val="2A75C2"/>
                </a:solidFill>
                <a:latin typeface="Helvetica Light"/>
                <a:ea typeface="+mj-ea"/>
                <a:cs typeface="Helvetica Light"/>
              </a:defRPr>
            </a:lvl1pPr>
          </a:lstStyle>
          <a:p>
            <a:r>
              <a:rPr lang="en-US" sz="3000" dirty="0">
                <a:solidFill>
                  <a:srgbClr val="0088CE"/>
                </a:solidFill>
              </a:rPr>
              <a:t>IO R  Remote IO Modules</a:t>
            </a:r>
          </a:p>
        </p:txBody>
      </p:sp>
      <p:sp>
        <p:nvSpPr>
          <p:cNvPr id="6" name="Rectangle 5"/>
          <p:cNvSpPr/>
          <p:nvPr/>
        </p:nvSpPr>
        <p:spPr>
          <a:xfrm>
            <a:off x="1487328" y="2126185"/>
            <a:ext cx="6115815" cy="2585323"/>
          </a:xfrm>
          <a:prstGeom prst="rect">
            <a:avLst/>
          </a:prstGeom>
        </p:spPr>
        <p:txBody>
          <a:bodyPr wrap="square">
            <a:spAutoFit/>
          </a:bodyPr>
          <a:lstStyle/>
          <a:p>
            <a:pPr defTabSz="342900"/>
            <a:r>
              <a:rPr lang="en-US" sz="1350" b="1" dirty="0">
                <a:solidFill>
                  <a:srgbClr val="0088CE"/>
                </a:solidFill>
                <a:latin typeface="Arial"/>
              </a:rPr>
              <a:t>Ease of use: </a:t>
            </a:r>
            <a:r>
              <a:rPr lang="en-US" sz="1350" dirty="0">
                <a:solidFill>
                  <a:srgbClr val="2A75C2">
                    <a:lumMod val="60000"/>
                    <a:lumOff val="40000"/>
                  </a:srgbClr>
                </a:solidFill>
                <a:latin typeface="Arial"/>
              </a:rPr>
              <a:t>Single-tool programming inside the Niagara environment with live debugging</a:t>
            </a:r>
          </a:p>
          <a:p>
            <a:pPr defTabSz="342900"/>
            <a:endParaRPr lang="en-US" sz="1350" b="1" dirty="0">
              <a:solidFill>
                <a:srgbClr val="0088CE"/>
              </a:solidFill>
              <a:latin typeface="Arial"/>
            </a:endParaRPr>
          </a:p>
          <a:p>
            <a:pPr defTabSz="342900"/>
            <a:r>
              <a:rPr lang="en-US" sz="1350" b="1" dirty="0">
                <a:solidFill>
                  <a:srgbClr val="0088CE"/>
                </a:solidFill>
                <a:latin typeface="Arial"/>
              </a:rPr>
              <a:t>Enhanced capability: </a:t>
            </a:r>
            <a:r>
              <a:rPr lang="en-US" sz="1350" dirty="0">
                <a:solidFill>
                  <a:srgbClr val="2A75C2">
                    <a:lumMod val="60000"/>
                    <a:lumOff val="40000"/>
                  </a:srgbClr>
                </a:solidFill>
                <a:latin typeface="Arial"/>
              </a:rPr>
              <a:t>Ability to set hold time and default states for outputs based on application needs</a:t>
            </a:r>
          </a:p>
          <a:p>
            <a:pPr defTabSz="342900"/>
            <a:endParaRPr lang="en-US" sz="1350" b="1" dirty="0">
              <a:solidFill>
                <a:srgbClr val="0088CE"/>
              </a:solidFill>
              <a:latin typeface="Arial"/>
            </a:endParaRPr>
          </a:p>
          <a:p>
            <a:pPr defTabSz="342900"/>
            <a:r>
              <a:rPr lang="en-US" sz="1350" b="1" dirty="0">
                <a:solidFill>
                  <a:srgbClr val="0088CE"/>
                </a:solidFill>
                <a:latin typeface="Arial"/>
              </a:rPr>
              <a:t>Improved flexibility: </a:t>
            </a:r>
            <a:r>
              <a:rPr lang="en-US" sz="1350" dirty="0">
                <a:solidFill>
                  <a:srgbClr val="2A75C2">
                    <a:lumMod val="60000"/>
                    <a:lumOff val="40000"/>
                  </a:srgbClr>
                </a:solidFill>
                <a:latin typeface="Arial"/>
              </a:rPr>
              <a:t>Operates over an RS485 network and can be installed anywhere. Multiple modules can be combined so each JACE 8000 can command more than 250 points of IO</a:t>
            </a:r>
          </a:p>
          <a:p>
            <a:pPr defTabSz="342900"/>
            <a:endParaRPr lang="en-US" sz="1350" b="1" dirty="0">
              <a:solidFill>
                <a:srgbClr val="0088CE"/>
              </a:solidFill>
              <a:latin typeface="Arial"/>
            </a:endParaRPr>
          </a:p>
          <a:p>
            <a:pPr defTabSz="342900"/>
            <a:r>
              <a:rPr lang="en-US" sz="1350" b="1" dirty="0">
                <a:solidFill>
                  <a:srgbClr val="0088CE"/>
                </a:solidFill>
                <a:latin typeface="Arial"/>
              </a:rPr>
              <a:t>Minimal wiring labor: </a:t>
            </a:r>
            <a:r>
              <a:rPr lang="en-US" sz="1350" dirty="0">
                <a:solidFill>
                  <a:srgbClr val="2A75C2">
                    <a:lumMod val="60000"/>
                    <a:lumOff val="40000"/>
                  </a:srgbClr>
                </a:solidFill>
                <a:latin typeface="Arial"/>
              </a:rPr>
              <a:t>Quick three-step process when moving from NDIO to the JACE 8000</a:t>
            </a:r>
          </a:p>
        </p:txBody>
      </p:sp>
    </p:spTree>
    <p:extLst>
      <p:ext uri="{BB962C8B-B14F-4D97-AF65-F5344CB8AC3E}">
        <p14:creationId xmlns:p14="http://schemas.microsoft.com/office/powerpoint/2010/main" val="120835364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73888" y="62594"/>
            <a:ext cx="6795228" cy="857250"/>
          </a:xfrm>
        </p:spPr>
        <p:txBody>
          <a:bodyPr>
            <a:noAutofit/>
          </a:bodyPr>
          <a:lstStyle/>
          <a:p>
            <a:r>
              <a:rPr lang="en-GB" sz="3000" dirty="0">
                <a:latin typeface="Helvetica Light"/>
                <a:cs typeface="Helvetica Light"/>
              </a:rPr>
              <a:t>New Feature: </a:t>
            </a:r>
            <a:r>
              <a:rPr lang="en-GB" sz="1800" dirty="0">
                <a:latin typeface="Helvetica Light"/>
                <a:cs typeface="Helvetica Light"/>
              </a:rPr>
              <a:t>Programmable Default Output States</a:t>
            </a:r>
          </a:p>
        </p:txBody>
      </p:sp>
      <p:sp>
        <p:nvSpPr>
          <p:cNvPr id="5" name="Text Placeholder 2"/>
          <p:cNvSpPr txBox="1">
            <a:spLocks/>
          </p:cNvSpPr>
          <p:nvPr/>
        </p:nvSpPr>
        <p:spPr>
          <a:xfrm>
            <a:off x="1485857" y="1418382"/>
            <a:ext cx="2400510" cy="338007"/>
          </a:xfrm>
          <a:prstGeom prst="rect">
            <a:avLst/>
          </a:prstGeom>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350" kern="0" dirty="0">
                <a:solidFill>
                  <a:srgbClr val="0075C8"/>
                </a:solidFill>
                <a:latin typeface="Arial" panose="020B0604020202020204" pitchFamily="34" charset="0"/>
                <a:ea typeface="ＭＳ Ｐゴシック" charset="0"/>
                <a:cs typeface="Arial" panose="020B0604020202020204" pitchFamily="34" charset="0"/>
                <a:sym typeface="Gill Sans" charset="0"/>
              </a:rPr>
              <a:t>Configurable Timers</a:t>
            </a:r>
            <a:br>
              <a:rPr lang="en-GB" sz="1350" kern="0" dirty="0">
                <a:solidFill>
                  <a:srgbClr val="0075C8"/>
                </a:solidFill>
                <a:latin typeface="Arial" panose="020B0604020202020204" pitchFamily="34" charset="0"/>
                <a:ea typeface="ＭＳ Ｐゴシック" charset="0"/>
                <a:cs typeface="Arial" panose="020B0604020202020204" pitchFamily="34" charset="0"/>
                <a:sym typeface="Gill Sans" charset="0"/>
              </a:rPr>
            </a:br>
            <a:r>
              <a:rPr lang="en-GB" sz="1350" kern="0" dirty="0">
                <a:solidFill>
                  <a:srgbClr val="0075C8"/>
                </a:solidFill>
                <a:latin typeface="Arial" panose="020B0604020202020204" pitchFamily="34" charset="0"/>
                <a:ea typeface="ＭＳ Ｐゴシック" charset="0"/>
                <a:cs typeface="Arial" panose="020B0604020202020204" pitchFamily="34" charset="0"/>
                <a:sym typeface="Gill Sans" charset="0"/>
              </a:rPr>
              <a:t>	</a:t>
            </a:r>
            <a:r>
              <a:rPr lang="en-GB" sz="750" kern="0" dirty="0">
                <a:solidFill>
                  <a:srgbClr val="0075C8"/>
                </a:solidFill>
                <a:latin typeface="Arial" panose="020B0604020202020204" pitchFamily="34" charset="0"/>
                <a:ea typeface="ＭＳ Ｐゴシック" charset="0"/>
                <a:cs typeface="Arial" panose="020B0604020202020204" pitchFamily="34" charset="0"/>
                <a:sym typeface="Gill Sans" charset="0"/>
              </a:rPr>
              <a:t>Configurable timer to hold current state before   	changing to default</a:t>
            </a:r>
          </a:p>
          <a:p>
            <a:pPr marL="0" indent="0" algn="ctr">
              <a:buNone/>
            </a:pPr>
            <a:endParaRPr lang="en-GB" sz="1350" kern="0" dirty="0">
              <a:solidFill>
                <a:srgbClr val="0075C8"/>
              </a:solidFill>
              <a:latin typeface="Arial" panose="020B0604020202020204" pitchFamily="34" charset="0"/>
              <a:ea typeface="ＭＳ Ｐゴシック" charset="0"/>
              <a:cs typeface="Arial" panose="020B0604020202020204" pitchFamily="34" charset="0"/>
              <a:sym typeface="Gill Sans" charset="0"/>
            </a:endParaRPr>
          </a:p>
        </p:txBody>
      </p:sp>
      <p:sp>
        <p:nvSpPr>
          <p:cNvPr id="6" name="Text Placeholder 2"/>
          <p:cNvSpPr txBox="1">
            <a:spLocks/>
          </p:cNvSpPr>
          <p:nvPr/>
        </p:nvSpPr>
        <p:spPr>
          <a:xfrm>
            <a:off x="1497594" y="2354574"/>
            <a:ext cx="3711322" cy="858644"/>
          </a:xfrm>
          <a:prstGeom prst="rect">
            <a:avLst/>
          </a:prstGeom>
        </p:spPr>
        <p:txBody>
          <a:bodyPr lIns="67500"/>
          <a:lstStyle>
            <a:lvl1pPr marL="342896" indent="-342896" algn="l" rtl="0" eaLnBrk="1" fontAlgn="base" hangingPunct="1">
              <a:spcBef>
                <a:spcPts val="1350"/>
              </a:spcBef>
              <a:spcAft>
                <a:spcPct val="0"/>
              </a:spcAft>
              <a:buSzPct val="100000"/>
              <a:buFont typeface="Arial" panose="020B0604020202020204" pitchFamily="34" charset="0"/>
              <a:buChar char="•"/>
              <a:defRPr sz="2400">
                <a:solidFill>
                  <a:srgbClr val="0075C8"/>
                </a:solidFill>
                <a:latin typeface="Arial" panose="020B0604020202020204" pitchFamily="34" charset="0"/>
                <a:ea typeface="ＭＳ Ｐゴシック" charset="0"/>
                <a:cs typeface="Arial" panose="020B0604020202020204" pitchFamily="34" charset="0"/>
                <a:sym typeface="Gill Sans" charset="0"/>
              </a:defRPr>
            </a:lvl1pPr>
            <a:lvl2pPr marL="719993" indent="-359996" algn="l" rtl="0" eaLnBrk="1" fontAlgn="base" hangingPunct="1">
              <a:spcBef>
                <a:spcPts val="1350"/>
              </a:spcBef>
              <a:spcAft>
                <a:spcPct val="0"/>
              </a:spcAft>
              <a:buSzPct val="100000"/>
              <a:buFont typeface="Arial" panose="020B0604020202020204" pitchFamily="34" charset="0"/>
              <a:buChar char="•"/>
              <a:defRPr sz="2000">
                <a:solidFill>
                  <a:srgbClr val="0075C8"/>
                </a:solidFill>
                <a:latin typeface="Arial" panose="020B0604020202020204" pitchFamily="34" charset="0"/>
                <a:ea typeface="ＭＳ Ｐゴシック" charset="0"/>
                <a:cs typeface="Arial" panose="020B0604020202020204" pitchFamily="34" charset="0"/>
                <a:sym typeface="Gill Sans" charset="0"/>
              </a:defRPr>
            </a:lvl2pPr>
            <a:lvl3pPr marL="1079989" indent="-359996" algn="l" rtl="0" eaLnBrk="1" fontAlgn="base" hangingPunct="1">
              <a:spcBef>
                <a:spcPts val="1350"/>
              </a:spcBef>
              <a:spcAft>
                <a:spcPct val="0"/>
              </a:spcAft>
              <a:buSzPct val="100000"/>
              <a:buFont typeface="Arial" panose="020B0604020202020204" pitchFamily="34" charset="0"/>
              <a:buChar char="•"/>
              <a:defRPr sz="1800">
                <a:solidFill>
                  <a:srgbClr val="0075C8"/>
                </a:solidFill>
                <a:latin typeface="Arial" panose="020B0604020202020204" pitchFamily="34" charset="0"/>
                <a:ea typeface="ＭＳ Ｐゴシック" charset="0"/>
                <a:cs typeface="Arial" panose="020B0604020202020204" pitchFamily="34" charset="0"/>
                <a:sym typeface="Gill Sans" charset="0"/>
              </a:defRPr>
            </a:lvl3pPr>
            <a:lvl4pPr marL="1439986" indent="-359996" algn="l" rtl="0" eaLnBrk="1" fontAlgn="base" hangingPunct="1">
              <a:spcBef>
                <a:spcPts val="1350"/>
              </a:spcBef>
              <a:spcAft>
                <a:spcPct val="0"/>
              </a:spcAft>
              <a:buSzPct val="100000"/>
              <a:buFont typeface="Arial" panose="020B0604020202020204" pitchFamily="34" charset="0"/>
              <a:buChar char="•"/>
              <a:defRPr sz="1600">
                <a:solidFill>
                  <a:srgbClr val="0075C8"/>
                </a:solidFill>
                <a:latin typeface="Arial" panose="020B0604020202020204" pitchFamily="34" charset="0"/>
                <a:ea typeface="ＭＳ Ｐゴシック" charset="0"/>
                <a:cs typeface="Arial" panose="020B0604020202020204" pitchFamily="34" charset="0"/>
                <a:sym typeface="Gill Sans" charset="0"/>
              </a:defRPr>
            </a:lvl4pPr>
            <a:lvl5pPr marL="1799982" indent="-359996" algn="l" rtl="0" eaLnBrk="1" fontAlgn="base" hangingPunct="1">
              <a:spcBef>
                <a:spcPts val="1350"/>
              </a:spcBef>
              <a:spcAft>
                <a:spcPct val="0"/>
              </a:spcAft>
              <a:buSzPct val="100000"/>
              <a:buFont typeface="Arial" panose="020B0604020202020204" pitchFamily="34" charset="0"/>
              <a:buChar char="•"/>
              <a:defRPr sz="1400">
                <a:solidFill>
                  <a:srgbClr val="0075C8"/>
                </a:solidFill>
                <a:latin typeface="Arial" panose="020B0604020202020204" pitchFamily="34" charset="0"/>
                <a:ea typeface="ＭＳ Ｐゴシック" charset="0"/>
                <a:cs typeface="Arial" panose="020B0604020202020204" pitchFamily="34" charset="0"/>
                <a:sym typeface="Gill Sans" charset="0"/>
              </a:defRPr>
            </a:lvl5pPr>
            <a:lvl6pPr marL="1827635" indent="-334325" algn="l" rtl="0" eaLnBrk="1" fontAlgn="base" hangingPunct="1">
              <a:spcBef>
                <a:spcPts val="1346"/>
              </a:spcBef>
              <a:spcAft>
                <a:spcPct val="0"/>
              </a:spcAft>
              <a:buSzPct val="171000"/>
              <a:buFont typeface="Gill Sans" charset="0"/>
              <a:buChar char="•"/>
              <a:defRPr sz="2200">
                <a:solidFill>
                  <a:schemeClr val="tx1"/>
                </a:solidFill>
                <a:latin typeface="+mn-lt"/>
                <a:ea typeface="+mn-ea"/>
                <a:cs typeface="+mn-cs"/>
                <a:sym typeface="Gill Sans" charset="0"/>
              </a:defRPr>
            </a:lvl6pPr>
            <a:lvl7pPr marL="2095094" indent="-334325" algn="l" rtl="0" eaLnBrk="1" fontAlgn="base" hangingPunct="1">
              <a:spcBef>
                <a:spcPts val="1346"/>
              </a:spcBef>
              <a:spcAft>
                <a:spcPct val="0"/>
              </a:spcAft>
              <a:buSzPct val="171000"/>
              <a:buFont typeface="Gill Sans" charset="0"/>
              <a:buChar char="•"/>
              <a:defRPr sz="2200">
                <a:solidFill>
                  <a:schemeClr val="tx1"/>
                </a:solidFill>
                <a:latin typeface="+mn-lt"/>
                <a:ea typeface="+mn-ea"/>
                <a:cs typeface="+mn-cs"/>
                <a:sym typeface="Gill Sans" charset="0"/>
              </a:defRPr>
            </a:lvl7pPr>
            <a:lvl8pPr marL="2362553" indent="-334325" algn="l" rtl="0" eaLnBrk="1" fontAlgn="base" hangingPunct="1">
              <a:spcBef>
                <a:spcPts val="1346"/>
              </a:spcBef>
              <a:spcAft>
                <a:spcPct val="0"/>
              </a:spcAft>
              <a:buSzPct val="171000"/>
              <a:buFont typeface="Gill Sans" charset="0"/>
              <a:buChar char="•"/>
              <a:defRPr sz="2200">
                <a:solidFill>
                  <a:schemeClr val="tx1"/>
                </a:solidFill>
                <a:latin typeface="+mn-lt"/>
                <a:ea typeface="+mn-ea"/>
                <a:cs typeface="+mn-cs"/>
                <a:sym typeface="Gill Sans" charset="0"/>
              </a:defRPr>
            </a:lvl8pPr>
            <a:lvl9pPr marL="2630012" indent="-334325" algn="l" rtl="0" eaLnBrk="1" fontAlgn="base" hangingPunct="1">
              <a:spcBef>
                <a:spcPts val="1346"/>
              </a:spcBef>
              <a:spcAft>
                <a:spcPct val="0"/>
              </a:spcAft>
              <a:buSzPct val="171000"/>
              <a:buFont typeface="Gill Sans" charset="0"/>
              <a:buChar char="•"/>
              <a:defRPr sz="2200">
                <a:solidFill>
                  <a:schemeClr val="tx1"/>
                </a:solidFill>
                <a:latin typeface="+mn-lt"/>
                <a:ea typeface="+mn-ea"/>
                <a:cs typeface="+mn-cs"/>
                <a:sym typeface="Gill Sans" charset="0"/>
              </a:defRPr>
            </a:lvl9pPr>
          </a:lstStyle>
          <a:p>
            <a:pPr marL="0" indent="0">
              <a:buNone/>
            </a:pPr>
            <a:r>
              <a:rPr lang="en-GB" sz="1350" kern="0" dirty="0"/>
              <a:t>Configurable Default values:</a:t>
            </a:r>
          </a:p>
          <a:p>
            <a:pPr marL="282823" lvl="1" indent="0">
              <a:buNone/>
            </a:pPr>
            <a:r>
              <a:rPr lang="en-GB" sz="750" kern="0" dirty="0"/>
              <a:t>  Analog Outputs: 0 to 10v</a:t>
            </a:r>
            <a:br>
              <a:rPr lang="en-GB" sz="750" kern="0" dirty="0"/>
            </a:br>
            <a:r>
              <a:rPr lang="en-GB" sz="750" kern="0" dirty="0"/>
              <a:t>  Digital Outputs: True/False</a:t>
            </a:r>
            <a:endParaRPr lang="en-GB" sz="750" i="1" kern="0" dirty="0"/>
          </a:p>
          <a:p>
            <a:pPr marL="0" indent="0" algn="ctr">
              <a:buNone/>
            </a:pPr>
            <a:r>
              <a:rPr lang="en-GB" sz="1050" i="1" kern="0" dirty="0"/>
              <a:t>      </a:t>
            </a:r>
          </a:p>
        </p:txBody>
      </p:sp>
      <p:pic>
        <p:nvPicPr>
          <p:cNvPr id="7" name="Picture 6"/>
          <p:cNvPicPr>
            <a:picLocks noChangeAspect="1"/>
          </p:cNvPicPr>
          <p:nvPr/>
        </p:nvPicPr>
        <p:blipFill>
          <a:blip r:embed="rId2"/>
          <a:stretch>
            <a:fillRect/>
          </a:stretch>
        </p:blipFill>
        <p:spPr>
          <a:xfrm>
            <a:off x="3986213" y="1434085"/>
            <a:ext cx="3352801" cy="674414"/>
          </a:xfrm>
          <a:prstGeom prst="rect">
            <a:avLst/>
          </a:prstGeom>
        </p:spPr>
      </p:pic>
      <p:pic>
        <p:nvPicPr>
          <p:cNvPr id="8" name="Picture 7"/>
          <p:cNvPicPr>
            <a:picLocks noChangeAspect="1"/>
          </p:cNvPicPr>
          <p:nvPr/>
        </p:nvPicPr>
        <p:blipFill>
          <a:blip r:embed="rId3"/>
          <a:stretch>
            <a:fillRect/>
          </a:stretch>
        </p:blipFill>
        <p:spPr>
          <a:xfrm>
            <a:off x="4007644" y="2398470"/>
            <a:ext cx="3104435" cy="2179348"/>
          </a:xfrm>
          <a:prstGeom prst="rect">
            <a:avLst/>
          </a:prstGeom>
        </p:spPr>
      </p:pic>
      <p:sp>
        <p:nvSpPr>
          <p:cNvPr id="9" name="TextBox 8"/>
          <p:cNvSpPr txBox="1"/>
          <p:nvPr/>
        </p:nvSpPr>
        <p:spPr>
          <a:xfrm>
            <a:off x="1478756" y="824271"/>
            <a:ext cx="5000625" cy="461665"/>
          </a:xfrm>
          <a:prstGeom prst="rect">
            <a:avLst/>
          </a:prstGeom>
          <a:noFill/>
        </p:spPr>
        <p:txBody>
          <a:bodyPr wrap="square" rtlCol="0">
            <a:spAutoFit/>
          </a:bodyPr>
          <a:lstStyle/>
          <a:p>
            <a:r>
              <a:rPr lang="en-GB" sz="1200" dirty="0">
                <a:solidFill>
                  <a:srgbClr val="2A75C2"/>
                </a:solidFill>
                <a:latin typeface="Helvetica Light"/>
                <a:ea typeface="+mj-ea"/>
                <a:cs typeface="Helvetica Light"/>
              </a:rPr>
              <a:t>IO-R can be configured to drive output states to known safe states when fault scenarios are active. </a:t>
            </a:r>
            <a:endParaRPr lang="en-US" sz="1200" dirty="0">
              <a:solidFill>
                <a:srgbClr val="2A75C2"/>
              </a:solidFill>
              <a:latin typeface="Helvetica Light"/>
              <a:ea typeface="+mj-ea"/>
              <a:cs typeface="Helvetica Light"/>
            </a:endParaRPr>
          </a:p>
        </p:txBody>
      </p:sp>
    </p:spTree>
    <p:extLst>
      <p:ext uri="{BB962C8B-B14F-4D97-AF65-F5344CB8AC3E}">
        <p14:creationId xmlns:p14="http://schemas.microsoft.com/office/powerpoint/2010/main" val="11382120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JEC-834</a:t>
            </a:r>
          </a:p>
        </p:txBody>
      </p:sp>
    </p:spTree>
    <p:extLst>
      <p:ext uri="{BB962C8B-B14F-4D97-AF65-F5344CB8AC3E}">
        <p14:creationId xmlns:p14="http://schemas.microsoft.com/office/powerpoint/2010/main" val="3516572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JEC-834</a:t>
            </a:r>
          </a:p>
        </p:txBody>
      </p:sp>
      <p:sp>
        <p:nvSpPr>
          <p:cNvPr id="3" name="Content Placeholder 2"/>
          <p:cNvSpPr>
            <a:spLocks noGrp="1"/>
          </p:cNvSpPr>
          <p:nvPr>
            <p:ph idx="1"/>
          </p:nvPr>
        </p:nvSpPr>
        <p:spPr/>
        <p:txBody>
          <a:bodyPr/>
          <a:lstStyle/>
          <a:p>
            <a:r>
              <a:rPr lang="en-US" b="1" dirty="0"/>
              <a:t>Replacement platform for JEC-234 and JEC-334!</a:t>
            </a:r>
          </a:p>
          <a:p>
            <a:r>
              <a:rPr lang="en-US" b="1" dirty="0"/>
              <a:t>Package includes:</a:t>
            </a:r>
          </a:p>
          <a:p>
            <a:pPr lvl="1"/>
            <a:r>
              <a:rPr lang="en-US" dirty="0"/>
              <a:t>JACE 8000</a:t>
            </a:r>
          </a:p>
          <a:p>
            <a:pPr lvl="1"/>
            <a:r>
              <a:rPr lang="en-US" dirty="0"/>
              <a:t>IO R 34</a:t>
            </a:r>
          </a:p>
          <a:p>
            <a:pPr lvl="1"/>
            <a:r>
              <a:rPr lang="en-US" dirty="0"/>
              <a:t>Licensed for: </a:t>
            </a:r>
          </a:p>
          <a:p>
            <a:pPr lvl="1"/>
            <a:r>
              <a:rPr lang="en-US" dirty="0"/>
              <a:t>Standard open drivers</a:t>
            </a:r>
          </a:p>
          <a:p>
            <a:pPr lvl="1"/>
            <a:r>
              <a:rPr lang="en-US" dirty="0"/>
              <a:t>Drivers Licensed for 0 devices &amp; 0 points </a:t>
            </a:r>
          </a:p>
          <a:p>
            <a:pPr lvl="1"/>
            <a:r>
              <a:rPr lang="en-US" dirty="0"/>
              <a:t>Requires Niagara 4.3 or higher.</a:t>
            </a:r>
          </a:p>
        </p:txBody>
      </p:sp>
    </p:spTree>
    <p:extLst>
      <p:ext uri="{BB962C8B-B14F-4D97-AF65-F5344CB8AC3E}">
        <p14:creationId xmlns:p14="http://schemas.microsoft.com/office/powerpoint/2010/main" val="409357747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JEC-834</a:t>
            </a:r>
          </a:p>
        </p:txBody>
      </p:sp>
      <p:sp>
        <p:nvSpPr>
          <p:cNvPr id="7" name="TextBox 6"/>
          <p:cNvSpPr txBox="1"/>
          <p:nvPr/>
        </p:nvSpPr>
        <p:spPr>
          <a:xfrm>
            <a:off x="3033528" y="4205694"/>
            <a:ext cx="2209259" cy="276999"/>
          </a:xfrm>
          <a:prstGeom prst="rect">
            <a:avLst/>
          </a:prstGeom>
          <a:noFill/>
        </p:spPr>
        <p:txBody>
          <a:bodyPr wrap="none" rtlCol="0">
            <a:spAutoFit/>
          </a:bodyPr>
          <a:lstStyle/>
          <a:p>
            <a:pPr defTabSz="342900"/>
            <a:r>
              <a:rPr lang="en-US" sz="1200" dirty="0">
                <a:solidFill>
                  <a:srgbClr val="3C3C3E"/>
                </a:solidFill>
              </a:rPr>
              <a:t>** Refer to current List Prices.</a:t>
            </a:r>
          </a:p>
        </p:txBody>
      </p:sp>
      <p:sp>
        <p:nvSpPr>
          <p:cNvPr id="14" name="TextBox 13"/>
          <p:cNvSpPr txBox="1"/>
          <p:nvPr/>
        </p:nvSpPr>
        <p:spPr>
          <a:xfrm>
            <a:off x="3081824" y="3985200"/>
            <a:ext cx="3712876" cy="276999"/>
          </a:xfrm>
          <a:prstGeom prst="rect">
            <a:avLst/>
          </a:prstGeom>
          <a:noFill/>
        </p:spPr>
        <p:txBody>
          <a:bodyPr wrap="none" rtlCol="0">
            <a:spAutoFit/>
          </a:bodyPr>
          <a:lstStyle/>
          <a:p>
            <a:pPr defTabSz="342900"/>
            <a:r>
              <a:rPr lang="en-US" sz="1200" dirty="0">
                <a:solidFill>
                  <a:srgbClr val="3C3C3E"/>
                </a:solidFill>
              </a:rPr>
              <a:t>* Same List Price as JEC-334, but not as restrictive.</a:t>
            </a:r>
          </a:p>
        </p:txBody>
      </p:sp>
      <p:graphicFrame>
        <p:nvGraphicFramePr>
          <p:cNvPr id="3" name="Table 2"/>
          <p:cNvGraphicFramePr>
            <a:graphicFrameLocks noGrp="1"/>
          </p:cNvGraphicFramePr>
          <p:nvPr>
            <p:extLst>
              <p:ext uri="{D42A27DB-BD31-4B8C-83A1-F6EECF244321}">
                <p14:modId xmlns:p14="http://schemas.microsoft.com/office/powerpoint/2010/main" val="2365669204"/>
              </p:ext>
            </p:extLst>
          </p:nvPr>
        </p:nvGraphicFramePr>
        <p:xfrm>
          <a:off x="1435396" y="889828"/>
          <a:ext cx="6327737" cy="3035924"/>
        </p:xfrm>
        <a:graphic>
          <a:graphicData uri="http://schemas.openxmlformats.org/drawingml/2006/table">
            <a:tbl>
              <a:tblPr/>
              <a:tblGrid>
                <a:gridCol w="1313983">
                  <a:extLst>
                    <a:ext uri="{9D8B030D-6E8A-4147-A177-3AD203B41FA5}">
                      <a16:colId xmlns:a16="http://schemas.microsoft.com/office/drawing/2014/main" val="20000"/>
                    </a:ext>
                  </a:extLst>
                </a:gridCol>
                <a:gridCol w="1241854">
                  <a:extLst>
                    <a:ext uri="{9D8B030D-6E8A-4147-A177-3AD203B41FA5}">
                      <a16:colId xmlns:a16="http://schemas.microsoft.com/office/drawing/2014/main" val="20001"/>
                    </a:ext>
                  </a:extLst>
                </a:gridCol>
                <a:gridCol w="3059320">
                  <a:extLst>
                    <a:ext uri="{9D8B030D-6E8A-4147-A177-3AD203B41FA5}">
                      <a16:colId xmlns:a16="http://schemas.microsoft.com/office/drawing/2014/main" val="20002"/>
                    </a:ext>
                  </a:extLst>
                </a:gridCol>
                <a:gridCol w="712580">
                  <a:extLst>
                    <a:ext uri="{9D8B030D-6E8A-4147-A177-3AD203B41FA5}">
                      <a16:colId xmlns:a16="http://schemas.microsoft.com/office/drawing/2014/main" val="20003"/>
                    </a:ext>
                  </a:extLst>
                </a:gridCol>
              </a:tblGrid>
              <a:tr h="372904">
                <a:tc>
                  <a:txBody>
                    <a:bodyPr/>
                    <a:lstStyle/>
                    <a:p>
                      <a:pPr algn="ctr" fontAlgn="ctr"/>
                      <a:r>
                        <a:rPr lang="en-US" sz="1200" b="1" i="0" u="none" strike="noStrike" dirty="0">
                          <a:solidFill>
                            <a:srgbClr val="FFFFFF"/>
                          </a:solidFill>
                          <a:effectLst/>
                          <a:latin typeface="Arial" panose="020B0604020202020204" pitchFamily="34" charset="0"/>
                        </a:rPr>
                        <a:t>VYKON</a:t>
                      </a:r>
                      <a:r>
                        <a:rPr lang="en-US" sz="1200" b="1" i="0" u="none" strike="noStrike" baseline="0" dirty="0">
                          <a:solidFill>
                            <a:srgbClr val="FFFFFF"/>
                          </a:solidFill>
                          <a:effectLst/>
                          <a:latin typeface="Arial" panose="020B0604020202020204" pitchFamily="34" charset="0"/>
                        </a:rPr>
                        <a:t> </a:t>
                      </a:r>
                      <a:r>
                        <a:rPr lang="en-US" sz="1200" b="1" i="0" u="none" strike="noStrike" dirty="0">
                          <a:solidFill>
                            <a:srgbClr val="FFFFFF"/>
                          </a:solidFill>
                          <a:effectLst/>
                          <a:latin typeface="Arial" panose="020B0604020202020204" pitchFamily="34" charset="0"/>
                        </a:rPr>
                        <a:t>PART #'s</a:t>
                      </a:r>
                    </a:p>
                  </a:txBody>
                  <a:tcPr marL="7144" marR="7144" marT="7144" marB="0" anchor="ctr">
                    <a:lnL w="6350" cap="flat" cmpd="sng" algn="ctr">
                      <a:solidFill>
                        <a:srgbClr val="FF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2C2A"/>
                      </a:solidFill>
                      <a:prstDash val="solid"/>
                      <a:round/>
                      <a:headEnd type="none" w="med" len="med"/>
                      <a:tailEnd type="none" w="med" len="med"/>
                    </a:lnT>
                    <a:lnB w="6350" cap="flat" cmpd="sng" algn="ctr">
                      <a:solidFill>
                        <a:srgbClr val="333399"/>
                      </a:solidFill>
                      <a:prstDash val="solid"/>
                      <a:round/>
                      <a:headEnd type="none" w="med" len="med"/>
                      <a:tailEnd type="none" w="med" len="med"/>
                    </a:lnB>
                    <a:solidFill>
                      <a:srgbClr val="0088CE"/>
                    </a:solidFill>
                  </a:tcPr>
                </a:tc>
                <a:tc>
                  <a:txBody>
                    <a:bodyPr/>
                    <a:lstStyle/>
                    <a:p>
                      <a:pPr algn="ctr" fontAlgn="ctr"/>
                      <a:r>
                        <a:rPr lang="en-US" sz="1200" b="1" i="0" u="none" strike="noStrike">
                          <a:solidFill>
                            <a:srgbClr val="FFFFFF"/>
                          </a:solidFill>
                          <a:effectLst/>
                          <a:latin typeface="Arial" panose="020B0604020202020204" pitchFamily="34" charset="0"/>
                        </a:rPr>
                        <a:t>DESCRIPTION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2C2A"/>
                      </a:solidFill>
                      <a:prstDash val="solid"/>
                      <a:round/>
                      <a:headEnd type="none" w="med" len="med"/>
                      <a:tailEnd type="none" w="med" len="med"/>
                    </a:lnT>
                    <a:lnB w="6350" cap="flat" cmpd="sng" algn="ctr">
                      <a:solidFill>
                        <a:srgbClr val="333399"/>
                      </a:solidFill>
                      <a:prstDash val="solid"/>
                      <a:round/>
                      <a:headEnd type="none" w="med" len="med"/>
                      <a:tailEnd type="none" w="med" len="med"/>
                    </a:lnB>
                    <a:solidFill>
                      <a:srgbClr val="0088CE"/>
                    </a:solidFill>
                  </a:tcPr>
                </a:tc>
                <a:tc>
                  <a:txBody>
                    <a:bodyPr/>
                    <a:lstStyle/>
                    <a:p>
                      <a:pPr algn="ctr" fontAlgn="ctr"/>
                      <a:r>
                        <a:rPr lang="en-US" sz="1200" b="1" i="0" u="none" strike="noStrike">
                          <a:solidFill>
                            <a:srgbClr val="FFFFFF"/>
                          </a:solidFill>
                          <a:effectLst/>
                          <a:latin typeface="Arial" panose="020B0604020202020204" pitchFamily="34" charset="0"/>
                        </a:rPr>
                        <a:t>LONG DESCRIPTION</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2C2A"/>
                      </a:solidFill>
                      <a:prstDash val="solid"/>
                      <a:round/>
                      <a:headEnd type="none" w="med" len="med"/>
                      <a:tailEnd type="none" w="med" len="med"/>
                    </a:lnT>
                    <a:lnB w="6350" cap="flat" cmpd="sng" algn="ctr">
                      <a:solidFill>
                        <a:srgbClr val="333399"/>
                      </a:solidFill>
                      <a:prstDash val="solid"/>
                      <a:round/>
                      <a:headEnd type="none" w="med" len="med"/>
                      <a:tailEnd type="none" w="med" len="med"/>
                    </a:lnB>
                    <a:solidFill>
                      <a:srgbClr val="0088CE"/>
                    </a:solidFill>
                  </a:tcPr>
                </a:tc>
                <a:tc>
                  <a:txBody>
                    <a:bodyPr/>
                    <a:lstStyle/>
                    <a:p>
                      <a:pPr algn="ctr" fontAlgn="ctr"/>
                      <a:r>
                        <a:rPr lang="en-US" sz="1200" b="1" i="0" u="none" strike="noStrike">
                          <a:solidFill>
                            <a:srgbClr val="FFFFFF"/>
                          </a:solidFill>
                          <a:effectLst/>
                          <a:latin typeface="Arial" panose="020B0604020202020204" pitchFamily="34" charset="0"/>
                        </a:rPr>
                        <a:t>LIST PRICE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DF2C2A"/>
                      </a:solidFill>
                      <a:prstDash val="solid"/>
                      <a:round/>
                      <a:headEnd type="none" w="med" len="med"/>
                      <a:tailEnd type="none" w="med" len="med"/>
                    </a:lnT>
                    <a:lnB w="6350" cap="flat" cmpd="sng" algn="ctr">
                      <a:solidFill>
                        <a:srgbClr val="333399"/>
                      </a:solidFill>
                      <a:prstDash val="solid"/>
                      <a:round/>
                      <a:headEnd type="none" w="med" len="med"/>
                      <a:tailEnd type="none" w="med" len="med"/>
                    </a:lnB>
                    <a:solidFill>
                      <a:srgbClr val="0088CE"/>
                    </a:solidFill>
                  </a:tcPr>
                </a:tc>
                <a:extLst>
                  <a:ext uri="{0D108BD9-81ED-4DB2-BD59-A6C34878D82A}">
                    <a16:rowId xmlns:a16="http://schemas.microsoft.com/office/drawing/2014/main" val="10000"/>
                  </a:ext>
                </a:extLst>
              </a:tr>
              <a:tr h="1065208">
                <a:tc>
                  <a:txBody>
                    <a:bodyPr/>
                    <a:lstStyle/>
                    <a:p>
                      <a:pPr algn="l" fontAlgn="ctr"/>
                      <a:r>
                        <a:rPr lang="en-US" sz="900" b="1" i="0" u="none" strike="noStrike">
                          <a:solidFill>
                            <a:srgbClr val="000000"/>
                          </a:solidFill>
                          <a:effectLst/>
                          <a:latin typeface="Arial" panose="020B0604020202020204" pitchFamily="34" charset="0"/>
                        </a:rPr>
                        <a:t>JEC-834</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JACE®8000 Equipment Controller</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JACE® 8000 with remote connected 34 point I/O module. Includes microSD card, 2 10/100 Mb Ethernet ports, 2 RS-485 serial ports and integration ready. Includes standard open drivers with 0 device &amp; 0 point capacity.  Requires 24 VAC or 24 VDC power source. Option cards required for communication to remote devices are not included.  Requires Niagara 4.3 or higher. </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panose="020B0604020202020204" pitchFamily="34" charset="0"/>
                        </a:rPr>
                        <a:t> $    2,140.00 </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1"/>
                  </a:ext>
                </a:extLst>
              </a:tr>
              <a:tr h="532604">
                <a:tc>
                  <a:txBody>
                    <a:bodyPr/>
                    <a:lstStyle/>
                    <a:p>
                      <a:pPr algn="l" fontAlgn="ctr"/>
                      <a:r>
                        <a:rPr lang="en-US" sz="900" b="1" i="0" u="none" strike="noStrike">
                          <a:solidFill>
                            <a:srgbClr val="000000"/>
                          </a:solidFill>
                          <a:effectLst/>
                          <a:latin typeface="Arial" panose="020B0604020202020204" pitchFamily="34" charset="0"/>
                        </a:rPr>
                        <a:t>DEVICE-1</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1 Device Capacity Pack</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JACE-8000 1 Device/50 Point Capacity Pack purchased in conjunction with initial Core software.  Only available on JACE-834 and NC-8000-EC software cores.</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 $       275.00 </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2"/>
                  </a:ext>
                </a:extLst>
              </a:tr>
              <a:tr h="532604">
                <a:tc>
                  <a:txBody>
                    <a:bodyPr/>
                    <a:lstStyle/>
                    <a:p>
                      <a:pPr algn="l" fontAlgn="ctr"/>
                      <a:r>
                        <a:rPr lang="en-US" sz="900" b="1" i="0" u="none" strike="noStrike">
                          <a:solidFill>
                            <a:srgbClr val="000000"/>
                          </a:solidFill>
                          <a:effectLst/>
                          <a:latin typeface="Arial" panose="020B0604020202020204" pitchFamily="34" charset="0"/>
                        </a:rPr>
                        <a:t>DEVICE-UP-1</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1 Device Upgrade</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JACE-8000 1 Device/50 point upgrade.  Available any time after initial core software purchase. Only available on JACE-834 and NC-8000-EC software cores.</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a:solidFill>
                            <a:srgbClr val="000000"/>
                          </a:solidFill>
                          <a:effectLst/>
                          <a:latin typeface="Arial" panose="020B0604020202020204" pitchFamily="34" charset="0"/>
                        </a:rPr>
                        <a:t> $       300.00 </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3"/>
                  </a:ext>
                </a:extLst>
              </a:tr>
              <a:tr h="532604">
                <a:tc>
                  <a:txBody>
                    <a:bodyPr/>
                    <a:lstStyle/>
                    <a:p>
                      <a:pPr algn="l" fontAlgn="ctr"/>
                      <a:r>
                        <a:rPr lang="en-US" sz="900" b="1" i="0" u="none" strike="noStrike" dirty="0">
                          <a:solidFill>
                            <a:srgbClr val="000000"/>
                          </a:solidFill>
                          <a:effectLst/>
                          <a:latin typeface="Arial" panose="020B0604020202020204" pitchFamily="34" charset="0"/>
                        </a:rPr>
                        <a:t>SMA-8005-1YR-INIT</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fr-FR" sz="900" b="0" i="0" u="none" strike="noStrike" dirty="0">
                          <a:solidFill>
                            <a:srgbClr val="000000"/>
                          </a:solidFill>
                          <a:effectLst/>
                          <a:latin typeface="Arial" panose="020B0604020202020204" pitchFamily="34" charset="0"/>
                        </a:rPr>
                        <a:t>JACE 8005 - 18 mo Maintenance</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panose="020B0604020202020204" pitchFamily="34" charset="0"/>
                        </a:rPr>
                        <a:t>JACE 8005 - Initial 18 month maintenance must be purchased in conjunction with initial Core software.  Optional 3 or 5 year maintenance may be substituted.</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tc>
                  <a:txBody>
                    <a:bodyPr/>
                    <a:lstStyle/>
                    <a:p>
                      <a:pPr algn="l" fontAlgn="ctr"/>
                      <a:r>
                        <a:rPr lang="en-US" sz="900" b="0" i="0" u="none" strike="noStrike" dirty="0">
                          <a:solidFill>
                            <a:srgbClr val="000000"/>
                          </a:solidFill>
                          <a:effectLst/>
                          <a:latin typeface="Arial" panose="020B0604020202020204" pitchFamily="34" charset="0"/>
                        </a:rPr>
                        <a:t> $       110.00 </a:t>
                      </a:r>
                    </a:p>
                  </a:txBody>
                  <a:tcPr marL="7144" marR="7144" marT="7144" marB="0" anchor="ctr">
                    <a:lnL w="6350" cap="flat" cmpd="sng" algn="ctr">
                      <a:solidFill>
                        <a:srgbClr val="333399"/>
                      </a:solidFill>
                      <a:prstDash val="solid"/>
                      <a:round/>
                      <a:headEnd type="none" w="med" len="med"/>
                      <a:tailEnd type="none" w="med" len="med"/>
                    </a:lnL>
                    <a:lnR w="6350" cap="flat" cmpd="sng" algn="ctr">
                      <a:solidFill>
                        <a:srgbClr val="333399"/>
                      </a:solidFill>
                      <a:prstDash val="solid"/>
                      <a:round/>
                      <a:headEnd type="none" w="med" len="med"/>
                      <a:tailEnd type="none" w="med" len="med"/>
                    </a:lnR>
                    <a:lnT w="6350" cap="flat" cmpd="sng" algn="ctr">
                      <a:solidFill>
                        <a:srgbClr val="333399"/>
                      </a:solidFill>
                      <a:prstDash val="solid"/>
                      <a:round/>
                      <a:headEnd type="none" w="med" len="med"/>
                      <a:tailEnd type="none" w="med" len="med"/>
                    </a:lnT>
                    <a:lnB w="6350" cap="flat" cmpd="sng" algn="ctr">
                      <a:solidFill>
                        <a:srgbClr val="333399"/>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7528775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459104" y="1404319"/>
            <a:ext cx="6850324" cy="62675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b="1" kern="1200" cap="none">
                <a:solidFill>
                  <a:schemeClr val="bg1"/>
                </a:solidFill>
                <a:latin typeface="Arial"/>
                <a:ea typeface="+mj-ea"/>
                <a:cs typeface="Arial"/>
              </a:defRPr>
            </a:lvl1pPr>
          </a:lstStyle>
          <a:p>
            <a:r>
              <a:rPr lang="en-US" dirty="0"/>
              <a:t>Niagara 3.8U3</a:t>
            </a:r>
          </a:p>
        </p:txBody>
      </p:sp>
    </p:spTree>
    <p:extLst>
      <p:ext uri="{BB962C8B-B14F-4D97-AF65-F5344CB8AC3E}">
        <p14:creationId xmlns:p14="http://schemas.microsoft.com/office/powerpoint/2010/main" val="3374433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Sales Training Certification</a:t>
            </a:r>
            <a:br>
              <a:rPr lang="en-US" dirty="0"/>
            </a:br>
            <a:br>
              <a:rPr lang="en-US" dirty="0"/>
            </a:br>
            <a:r>
              <a:rPr lang="en-US" dirty="0"/>
              <a:t>Niagara </a:t>
            </a:r>
            <a:r>
              <a:rPr lang="en-US" dirty="0" err="1"/>
              <a:t>Sales</a:t>
            </a:r>
            <a:r>
              <a:rPr lang="en-US" sz="4400" baseline="30000" dirty="0" err="1"/>
              <a:t>Pro</a:t>
            </a:r>
            <a:endParaRPr lang="en-US" baseline="30000" dirty="0"/>
          </a:p>
        </p:txBody>
      </p:sp>
    </p:spTree>
    <p:extLst>
      <p:ext uri="{BB962C8B-B14F-4D97-AF65-F5344CB8AC3E}">
        <p14:creationId xmlns:p14="http://schemas.microsoft.com/office/powerpoint/2010/main" val="2291097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460" y="234500"/>
            <a:ext cx="6172200" cy="487929"/>
          </a:xfrm>
        </p:spPr>
        <p:txBody>
          <a:bodyPr>
            <a:normAutofit fontScale="90000"/>
          </a:bodyPr>
          <a:lstStyle/>
          <a:p>
            <a:r>
              <a:rPr lang="en-US" dirty="0"/>
              <a:t>Niagara</a:t>
            </a:r>
            <a:r>
              <a:rPr lang="en-US" baseline="30000" dirty="0">
                <a:solidFill>
                  <a:srgbClr val="FF0000"/>
                </a:solidFill>
              </a:rPr>
              <a:t>AX</a:t>
            </a:r>
            <a:r>
              <a:rPr lang="en-US" dirty="0"/>
              <a:t> 3.8U3</a:t>
            </a:r>
          </a:p>
        </p:txBody>
      </p:sp>
      <p:sp>
        <p:nvSpPr>
          <p:cNvPr id="4" name="Slide Number Placeholder 3"/>
          <p:cNvSpPr>
            <a:spLocks noGrp="1"/>
          </p:cNvSpPr>
          <p:nvPr>
            <p:ph type="sldNum" sz="quarter" idx="12"/>
          </p:nvPr>
        </p:nvSpPr>
        <p:spPr/>
        <p:txBody>
          <a:bodyPr/>
          <a:lstStyle/>
          <a:p>
            <a:endParaRPr lang="en-US" dirty="0"/>
          </a:p>
        </p:txBody>
      </p:sp>
      <p:sp>
        <p:nvSpPr>
          <p:cNvPr id="6" name="Content Placeholder 2"/>
          <p:cNvSpPr txBox="1">
            <a:spLocks/>
          </p:cNvSpPr>
          <p:nvPr/>
        </p:nvSpPr>
        <p:spPr>
          <a:xfrm>
            <a:off x="999460" y="847786"/>
            <a:ext cx="7060019" cy="3469033"/>
          </a:xfrm>
          <a:prstGeom prst="rect">
            <a:avLst/>
          </a:prstGeom>
        </p:spPr>
        <p:txBody>
          <a:bodyPr vert="horz" lIns="68580" tIns="34290" rIns="68580" bIns="34290" rtlCol="0">
            <a:normAutofit fontScale="62500" lnSpcReduction="20000"/>
          </a:bodyPr>
          <a:lstStyle>
            <a:lvl1pPr marL="0" indent="0" algn="l" defTabSz="457200" rtl="0" eaLnBrk="1" latinLnBrk="0" hangingPunct="1">
              <a:spcBef>
                <a:spcPct val="20000"/>
              </a:spcBef>
              <a:buFont typeface="Arial"/>
              <a:buNone/>
              <a:defRPr sz="2000" b="0" i="0" kern="1200">
                <a:solidFill>
                  <a:schemeClr val="tx1"/>
                </a:solidFill>
                <a:latin typeface="Helvetica Light"/>
                <a:ea typeface="+mn-ea"/>
                <a:cs typeface="Helvetica Light"/>
              </a:defRPr>
            </a:lvl1pPr>
            <a:lvl2pPr marL="457200" indent="-228600" algn="l" defTabSz="457200" rtl="0" eaLnBrk="1" latinLnBrk="0" hangingPunct="1">
              <a:spcBef>
                <a:spcPct val="20000"/>
              </a:spcBef>
              <a:buFont typeface="Arial"/>
              <a:buChar char="•"/>
              <a:defRPr sz="2000" b="0" i="0" kern="1200">
                <a:solidFill>
                  <a:schemeClr val="tx1"/>
                </a:solidFill>
                <a:latin typeface="Helvetica Light"/>
                <a:ea typeface="+mn-ea"/>
                <a:cs typeface="Helvetica Light"/>
              </a:defRPr>
            </a:lvl2pPr>
            <a:lvl3pPr marL="685800" indent="-228600" algn="l" defTabSz="457200" rtl="0" eaLnBrk="1" latinLnBrk="0" hangingPunct="1">
              <a:spcBef>
                <a:spcPct val="20000"/>
              </a:spcBef>
              <a:buFont typeface="Lucida Grande"/>
              <a:buChar char="-"/>
              <a:defRPr sz="1800" b="0" i="0" kern="1200">
                <a:solidFill>
                  <a:schemeClr val="tx1"/>
                </a:solidFill>
                <a:latin typeface="Helvetica Light"/>
                <a:ea typeface="+mn-ea"/>
                <a:cs typeface="Helvetica Light"/>
              </a:defRPr>
            </a:lvl3pPr>
            <a:lvl4pPr marL="914400" indent="-228600" algn="l" defTabSz="457200" rtl="0" eaLnBrk="1" latinLnBrk="0" hangingPunct="1">
              <a:spcBef>
                <a:spcPct val="20000"/>
              </a:spcBef>
              <a:buFont typeface="Arial"/>
              <a:buChar char="•"/>
              <a:defRPr sz="1500" b="0" i="0" kern="1200">
                <a:solidFill>
                  <a:schemeClr val="tx1"/>
                </a:solidFill>
                <a:latin typeface="Helvetica Light"/>
                <a:ea typeface="+mn-ea"/>
                <a:cs typeface="Helvetica Light"/>
              </a:defRPr>
            </a:lvl4pPr>
            <a:lvl5pPr marL="0" indent="0" algn="l" defTabSz="457200" rtl="0" eaLnBrk="1" latinLnBrk="0" hangingPunct="1">
              <a:spcBef>
                <a:spcPct val="20000"/>
              </a:spcBef>
              <a:buFont typeface="Arial"/>
              <a:buNone/>
              <a:defRPr sz="1500" b="0" i="1" kern="1200">
                <a:solidFill>
                  <a:schemeClr val="tx2"/>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600" dirty="0"/>
              <a:t>IO R Support for the JACE-8000</a:t>
            </a:r>
          </a:p>
          <a:p>
            <a:pPr>
              <a:spcBef>
                <a:spcPts val="600"/>
              </a:spcBef>
            </a:pPr>
            <a:r>
              <a:rPr lang="en-US" sz="2200" dirty="0">
                <a:solidFill>
                  <a:schemeClr val="bg1">
                    <a:lumMod val="50000"/>
                  </a:schemeClr>
                </a:solidFill>
              </a:rPr>
              <a:t>For installations where AX is still deployed, use Tridium’s latest IO and JACE offering while planning the jump to Niagara 4</a:t>
            </a:r>
            <a:br>
              <a:rPr lang="en-US" sz="1800" dirty="0">
                <a:solidFill>
                  <a:schemeClr val="bg1">
                    <a:lumMod val="65000"/>
                  </a:schemeClr>
                </a:solidFill>
              </a:rPr>
            </a:br>
            <a:endParaRPr lang="en-US" sz="1800" dirty="0">
              <a:solidFill>
                <a:schemeClr val="bg1">
                  <a:lumMod val="65000"/>
                </a:schemeClr>
              </a:solidFill>
            </a:endParaRPr>
          </a:p>
          <a:p>
            <a:r>
              <a:rPr lang="en-US" sz="2600" dirty="0"/>
              <a:t>TLS 1.2 Support</a:t>
            </a:r>
          </a:p>
          <a:p>
            <a:pPr>
              <a:spcBef>
                <a:spcPts val="600"/>
              </a:spcBef>
            </a:pPr>
            <a:r>
              <a:rPr lang="en-US" sz="2200" dirty="0">
                <a:solidFill>
                  <a:schemeClr val="bg1">
                    <a:lumMod val="50000"/>
                  </a:schemeClr>
                </a:solidFill>
              </a:rPr>
              <a:t>Use the latest industry standard for Transport Layer Security in your building network.</a:t>
            </a:r>
            <a:br>
              <a:rPr lang="en-US" sz="1800" dirty="0">
                <a:solidFill>
                  <a:schemeClr val="bg1">
                    <a:lumMod val="65000"/>
                  </a:schemeClr>
                </a:solidFill>
              </a:rPr>
            </a:br>
            <a:endParaRPr lang="en-US" sz="1800" dirty="0">
              <a:solidFill>
                <a:schemeClr val="bg1">
                  <a:lumMod val="65000"/>
                </a:schemeClr>
              </a:solidFill>
            </a:endParaRPr>
          </a:p>
          <a:p>
            <a:r>
              <a:rPr lang="en-US" sz="2600" dirty="0"/>
              <a:t>New Secure Cipher Suites</a:t>
            </a:r>
          </a:p>
          <a:p>
            <a:pPr>
              <a:spcBef>
                <a:spcPts val="600"/>
              </a:spcBef>
            </a:pPr>
            <a:r>
              <a:rPr lang="en-US" sz="2200" dirty="0">
                <a:solidFill>
                  <a:schemeClr val="bg1">
                    <a:lumMod val="50000"/>
                  </a:schemeClr>
                </a:solidFill>
              </a:rPr>
              <a:t>New ciphers suites now available in AX to keep your Niagara system running securely.  </a:t>
            </a:r>
          </a:p>
          <a:p>
            <a:pPr>
              <a:spcBef>
                <a:spcPts val="1200"/>
              </a:spcBef>
            </a:pPr>
            <a:br>
              <a:rPr lang="en-US" sz="2600" dirty="0"/>
            </a:br>
            <a:r>
              <a:rPr lang="en-US" sz="2600" dirty="0"/>
              <a:t>Legacy Platform Improvements</a:t>
            </a:r>
          </a:p>
          <a:p>
            <a:pPr>
              <a:spcBef>
                <a:spcPts val="600"/>
              </a:spcBef>
            </a:pPr>
            <a:r>
              <a:rPr lang="en-US" sz="2200" dirty="0">
                <a:solidFill>
                  <a:schemeClr val="bg1">
                    <a:lumMod val="50000"/>
                  </a:schemeClr>
                </a:solidFill>
              </a:rPr>
              <a:t>Have a JACE 3E, 6, 6E or 7?  Memory optimization routines to improve platform performance.</a:t>
            </a:r>
            <a:br>
              <a:rPr lang="en-US" sz="1500" dirty="0">
                <a:solidFill>
                  <a:schemeClr val="bg1">
                    <a:lumMod val="65000"/>
                  </a:schemeClr>
                </a:solidFill>
              </a:rPr>
            </a:br>
            <a:endParaRPr lang="en-US" sz="1500" dirty="0">
              <a:solidFill>
                <a:schemeClr val="bg1">
                  <a:lumMod val="65000"/>
                </a:schemeClr>
              </a:solidFill>
            </a:endParaRPr>
          </a:p>
          <a:p>
            <a:endParaRPr lang="en-US" sz="1500" dirty="0"/>
          </a:p>
        </p:txBody>
      </p:sp>
    </p:spTree>
    <p:extLst>
      <p:ext uri="{BB962C8B-B14F-4D97-AF65-F5344CB8AC3E}">
        <p14:creationId xmlns:p14="http://schemas.microsoft.com/office/powerpoint/2010/main" val="28101944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22366" y="1682479"/>
            <a:ext cx="6701360" cy="626750"/>
          </a:xfrm>
        </p:spPr>
        <p:txBody>
          <a:bodyPr>
            <a:normAutofit fontScale="90000"/>
          </a:bodyPr>
          <a:lstStyle/>
          <a:p>
            <a:r>
              <a:rPr lang="en-US" sz="3300" dirty="0"/>
              <a:t>In case you missed the memo</a:t>
            </a:r>
            <a:br>
              <a:rPr lang="en-US" sz="3300" dirty="0"/>
            </a:br>
            <a:br>
              <a:rPr lang="en-US" sz="3300" dirty="0"/>
            </a:br>
            <a:r>
              <a:rPr lang="en-US" sz="2325" dirty="0"/>
              <a:t>Excerpts from January 26</a:t>
            </a:r>
            <a:r>
              <a:rPr lang="en-US" sz="2325" baseline="30000" dirty="0"/>
              <a:t>th</a:t>
            </a:r>
            <a:r>
              <a:rPr lang="en-US" sz="2325" dirty="0"/>
              <a:t> 2018 Tech Bulletin</a:t>
            </a:r>
            <a:endParaRPr lang="en-US" sz="1650" dirty="0"/>
          </a:p>
        </p:txBody>
      </p:sp>
      <p:sp>
        <p:nvSpPr>
          <p:cNvPr id="6" name="Rectangle 5"/>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9616022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pages1.honeywell.com/rs/819-RJX-265/images/technical-bullet.JPG"/>
          <p:cNvPicPr/>
          <p:nvPr/>
        </p:nvPicPr>
        <p:blipFill>
          <a:blip r:embed="rId2">
            <a:extLst>
              <a:ext uri="{28A0092B-C50C-407E-A947-70E740481C1C}">
                <a14:useLocalDpi xmlns:a14="http://schemas.microsoft.com/office/drawing/2010/main" val="0"/>
              </a:ext>
            </a:extLst>
          </a:blip>
          <a:srcRect/>
          <a:stretch>
            <a:fillRect/>
          </a:stretch>
        </p:blipFill>
        <p:spPr bwMode="auto">
          <a:xfrm>
            <a:off x="1316865" y="473299"/>
            <a:ext cx="6684135" cy="2115355"/>
          </a:xfrm>
          <a:prstGeom prst="rect">
            <a:avLst/>
          </a:prstGeom>
          <a:noFill/>
          <a:ln>
            <a:noFill/>
          </a:ln>
        </p:spPr>
      </p:pic>
      <p:sp>
        <p:nvSpPr>
          <p:cNvPr id="8" name="Rectangle 7"/>
          <p:cNvSpPr/>
          <p:nvPr/>
        </p:nvSpPr>
        <p:spPr>
          <a:xfrm>
            <a:off x="1143000" y="2904905"/>
            <a:ext cx="6858000" cy="738664"/>
          </a:xfrm>
          <a:prstGeom prst="rect">
            <a:avLst/>
          </a:prstGeom>
        </p:spPr>
        <p:txBody>
          <a:bodyPr wrap="square">
            <a:spAutoFit/>
          </a:bodyPr>
          <a:lstStyle/>
          <a:p>
            <a:pPr algn="ctr"/>
            <a:r>
              <a:rPr lang="en-US" sz="2100" b="1" dirty="0">
                <a:solidFill>
                  <a:srgbClr val="0088CE"/>
                </a:solidFill>
              </a:rPr>
              <a:t>Mitigating Meltdown and </a:t>
            </a:r>
            <a:r>
              <a:rPr lang="en-US" sz="2100" b="1" dirty="0" err="1">
                <a:solidFill>
                  <a:srgbClr val="0088CE"/>
                </a:solidFill>
              </a:rPr>
              <a:t>Spectre</a:t>
            </a:r>
            <a:r>
              <a:rPr lang="en-US" sz="2100" b="1" dirty="0">
                <a:solidFill>
                  <a:srgbClr val="0088CE"/>
                </a:solidFill>
              </a:rPr>
              <a:t> CPU Hardware Security Flaws </a:t>
            </a:r>
          </a:p>
        </p:txBody>
      </p:sp>
      <p:pic>
        <p:nvPicPr>
          <p:cNvPr id="3074" name="Picture 2" descr="Image result for meltdown and spectre log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6911" y="3936738"/>
            <a:ext cx="1270179" cy="95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437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373571"/>
          </a:xfrm>
        </p:spPr>
        <p:txBody>
          <a:bodyPr>
            <a:noAutofit/>
          </a:bodyPr>
          <a:lstStyle/>
          <a:p>
            <a:r>
              <a:rPr lang="en-US" sz="2100" dirty="0"/>
              <a:t>IMPACTS</a:t>
            </a:r>
            <a:endParaRPr lang="en-US" dirty="0"/>
          </a:p>
        </p:txBody>
      </p:sp>
      <p:sp>
        <p:nvSpPr>
          <p:cNvPr id="3" name="Content Placeholder 2"/>
          <p:cNvSpPr>
            <a:spLocks noGrp="1"/>
          </p:cNvSpPr>
          <p:nvPr>
            <p:ph idx="1"/>
          </p:nvPr>
        </p:nvSpPr>
        <p:spPr>
          <a:xfrm>
            <a:off x="1485900" y="1108388"/>
            <a:ext cx="6172200" cy="4025453"/>
          </a:xfrm>
        </p:spPr>
        <p:txBody>
          <a:bodyPr>
            <a:noAutofit/>
          </a:bodyPr>
          <a:lstStyle/>
          <a:p>
            <a:pPr marL="0" indent="0">
              <a:buNone/>
            </a:pPr>
            <a:r>
              <a:rPr lang="en-US" b="1" dirty="0"/>
              <a:t>Supervisors that run on Windows or Linux platforms</a:t>
            </a:r>
            <a:endParaRPr lang="en-US" dirty="0"/>
          </a:p>
          <a:p>
            <a:pPr marL="171450" lvl="1" indent="0">
              <a:buNone/>
            </a:pPr>
            <a:r>
              <a:rPr lang="en-US" dirty="0"/>
              <a:t>These machines can be affected </a:t>
            </a:r>
          </a:p>
          <a:p>
            <a:pPr marL="171450" lvl="1" indent="0">
              <a:buNone/>
            </a:pPr>
            <a:r>
              <a:rPr lang="en-US" dirty="0"/>
              <a:t>Follow Cyber-security best practices for PC platforms</a:t>
            </a:r>
          </a:p>
          <a:p>
            <a:pPr marL="171450" lvl="1" indent="0">
              <a:buNone/>
            </a:pPr>
            <a:r>
              <a:rPr lang="en-US" dirty="0"/>
              <a:t>Make sure that you and your customer’s organizations have patch management plans in place</a:t>
            </a:r>
            <a:r>
              <a:rPr lang="en-US" sz="900" dirty="0"/>
              <a:t> </a:t>
            </a:r>
            <a:endParaRPr lang="en-US" sz="2700" dirty="0"/>
          </a:p>
          <a:p>
            <a:pPr lvl="0"/>
            <a:endParaRPr lang="en-US" sz="1050" dirty="0"/>
          </a:p>
        </p:txBody>
      </p:sp>
    </p:spTree>
    <p:extLst>
      <p:ext uri="{BB962C8B-B14F-4D97-AF65-F5344CB8AC3E}">
        <p14:creationId xmlns:p14="http://schemas.microsoft.com/office/powerpoint/2010/main" val="22019923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67341"/>
            <a:ext cx="6172200" cy="721301"/>
          </a:xfrm>
        </p:spPr>
        <p:txBody>
          <a:bodyPr>
            <a:normAutofit/>
          </a:bodyPr>
          <a:lstStyle/>
          <a:p>
            <a:r>
              <a:rPr lang="en-US" sz="2025" dirty="0"/>
              <a:t>IMPACTS – JACE Hardware</a:t>
            </a:r>
            <a:br>
              <a:rPr lang="en-US" sz="2025" dirty="0"/>
            </a:br>
            <a:r>
              <a:rPr lang="en-US" sz="1650" dirty="0"/>
              <a:t>Investigation continues here’s what we know:</a:t>
            </a:r>
            <a:endParaRPr lang="en-US" dirty="0"/>
          </a:p>
        </p:txBody>
      </p:sp>
      <p:sp>
        <p:nvSpPr>
          <p:cNvPr id="3" name="Content Placeholder 2"/>
          <p:cNvSpPr>
            <a:spLocks noGrp="1"/>
          </p:cNvSpPr>
          <p:nvPr>
            <p:ph idx="1"/>
          </p:nvPr>
        </p:nvSpPr>
        <p:spPr>
          <a:xfrm>
            <a:off x="1485900" y="927280"/>
            <a:ext cx="6172200" cy="4025453"/>
          </a:xfrm>
        </p:spPr>
        <p:txBody>
          <a:bodyPr>
            <a:noAutofit/>
          </a:bodyPr>
          <a:lstStyle/>
          <a:p>
            <a:pPr marL="0" indent="0">
              <a:buNone/>
            </a:pPr>
            <a:r>
              <a:rPr lang="en-US" b="1" dirty="0"/>
              <a:t>Legacy JACE Hardware:</a:t>
            </a:r>
            <a:endParaRPr lang="en-US" sz="2700" dirty="0"/>
          </a:p>
          <a:p>
            <a:pPr marL="171450" lvl="1" indent="0">
              <a:buNone/>
            </a:pPr>
            <a:r>
              <a:rPr lang="en-US" dirty="0"/>
              <a:t>JACE 2/3/6/7 families use a much older PPC architecture, our vendor has determined that they are </a:t>
            </a:r>
            <a:r>
              <a:rPr lang="en-US" i="1" dirty="0"/>
              <a:t>not</a:t>
            </a:r>
            <a:r>
              <a:rPr lang="en-US" dirty="0"/>
              <a:t> susceptible to </a:t>
            </a:r>
            <a:r>
              <a:rPr lang="en-US" dirty="0" err="1"/>
              <a:t>Spectre</a:t>
            </a:r>
            <a:r>
              <a:rPr lang="en-US" dirty="0"/>
              <a:t> and Meltdown.</a:t>
            </a:r>
          </a:p>
          <a:p>
            <a:endParaRPr lang="en-US" b="1" dirty="0"/>
          </a:p>
          <a:p>
            <a:pPr marL="0" indent="0">
              <a:buNone/>
            </a:pPr>
            <a:r>
              <a:rPr lang="en-US" b="1" dirty="0"/>
              <a:t>JACE-8000:</a:t>
            </a:r>
            <a:endParaRPr lang="en-US" sz="2700" dirty="0"/>
          </a:p>
          <a:p>
            <a:pPr marL="171450" lvl="1" indent="0">
              <a:buNone/>
            </a:pPr>
            <a:r>
              <a:rPr lang="en-US" i="1" dirty="0"/>
              <a:t>NOT</a:t>
            </a:r>
            <a:r>
              <a:rPr lang="en-US" dirty="0"/>
              <a:t> affected by </a:t>
            </a:r>
            <a:r>
              <a:rPr lang="en-US" b="1" dirty="0"/>
              <a:t>Meltdown</a:t>
            </a:r>
            <a:r>
              <a:rPr lang="en-US" dirty="0"/>
              <a:t>.</a:t>
            </a:r>
            <a:endParaRPr lang="en-US" sz="825" dirty="0"/>
          </a:p>
          <a:p>
            <a:pPr marL="171450" lvl="1" indent="0">
              <a:buNone/>
            </a:pPr>
            <a:r>
              <a:rPr lang="en-US" dirty="0"/>
              <a:t>The ARM CPU that </a:t>
            </a:r>
            <a:r>
              <a:rPr lang="en-US" i="1" dirty="0"/>
              <a:t>is</a:t>
            </a:r>
            <a:r>
              <a:rPr lang="en-US" dirty="0"/>
              <a:t> reportedly vulnerable to </a:t>
            </a:r>
            <a:r>
              <a:rPr lang="en-US" b="1" dirty="0" err="1"/>
              <a:t>Spectre</a:t>
            </a:r>
            <a:r>
              <a:rPr lang="en-US" dirty="0"/>
              <a:t> </a:t>
            </a:r>
          </a:p>
          <a:p>
            <a:pPr marL="171450" lvl="1" indent="0">
              <a:buNone/>
            </a:pPr>
            <a:endParaRPr lang="en-US" sz="2400" dirty="0"/>
          </a:p>
          <a:p>
            <a:endParaRPr lang="en-US" sz="750" dirty="0"/>
          </a:p>
        </p:txBody>
      </p:sp>
    </p:spTree>
    <p:extLst>
      <p:ext uri="{BB962C8B-B14F-4D97-AF65-F5344CB8AC3E}">
        <p14:creationId xmlns:p14="http://schemas.microsoft.com/office/powerpoint/2010/main" val="12744962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470162"/>
          </a:xfrm>
        </p:spPr>
        <p:txBody>
          <a:bodyPr>
            <a:normAutofit fontScale="90000"/>
          </a:bodyPr>
          <a:lstStyle/>
          <a:p>
            <a:r>
              <a:rPr lang="en-US" sz="2325" dirty="0"/>
              <a:t>A </a:t>
            </a:r>
            <a:r>
              <a:rPr lang="en-US" sz="2325" dirty="0" err="1"/>
              <a:t>Spectre</a:t>
            </a:r>
            <a:r>
              <a:rPr lang="en-US" sz="2325" dirty="0"/>
              <a:t> attack requires malware execution </a:t>
            </a:r>
            <a:endParaRPr lang="en-US" dirty="0"/>
          </a:p>
        </p:txBody>
      </p:sp>
      <p:sp>
        <p:nvSpPr>
          <p:cNvPr id="3" name="Content Placeholder 2"/>
          <p:cNvSpPr>
            <a:spLocks noGrp="1"/>
          </p:cNvSpPr>
          <p:nvPr>
            <p:ph idx="1"/>
          </p:nvPr>
        </p:nvSpPr>
        <p:spPr>
          <a:xfrm>
            <a:off x="1485900" y="949011"/>
            <a:ext cx="6172200" cy="3394472"/>
          </a:xfrm>
        </p:spPr>
        <p:txBody>
          <a:bodyPr>
            <a:normAutofit fontScale="92500" lnSpcReduction="10000"/>
          </a:bodyPr>
          <a:lstStyle/>
          <a:p>
            <a:pPr lvl="0"/>
            <a:r>
              <a:rPr lang="en-US" sz="1650" b="1" dirty="0"/>
              <a:t>Niagara4 and JACE 8000 Security controls include (but are not limited to) the following:</a:t>
            </a:r>
            <a:endParaRPr lang="en-US" sz="2925" b="1" dirty="0"/>
          </a:p>
          <a:p>
            <a:pPr lvl="1"/>
            <a:r>
              <a:rPr lang="en-US" dirty="0"/>
              <a:t>The JACE-8000 employs a “secure boot” processor that provides non-repudiated assurance that the root image wasn’t tampered with.</a:t>
            </a:r>
            <a:endParaRPr lang="en-US" sz="3000" dirty="0"/>
          </a:p>
          <a:p>
            <a:pPr lvl="1"/>
            <a:r>
              <a:rPr lang="en-US" dirty="0"/>
              <a:t>Niagara 4 employs integrity validation of the core framework at run-time, validating the digital signatures of all Niagara run-time components.</a:t>
            </a:r>
          </a:p>
          <a:p>
            <a:pPr lvl="1"/>
            <a:r>
              <a:rPr lang="en-US" dirty="0"/>
              <a:t>Niagara 4's Security Manager provides malware prevention by “sandboxing” third party modules</a:t>
            </a:r>
          </a:p>
          <a:p>
            <a:pPr lvl="1"/>
            <a:r>
              <a:rPr lang="en-US" dirty="0"/>
              <a:t>Niagara 4 limits administrative controls and access to sensitive areas of the Niagara Framework to authenticated administrators with platform access.</a:t>
            </a:r>
            <a:endParaRPr lang="en-US" sz="3000" dirty="0"/>
          </a:p>
          <a:p>
            <a:endParaRPr lang="en-US" dirty="0"/>
          </a:p>
        </p:txBody>
      </p:sp>
    </p:spTree>
    <p:extLst>
      <p:ext uri="{BB962C8B-B14F-4D97-AF65-F5344CB8AC3E}">
        <p14:creationId xmlns:p14="http://schemas.microsoft.com/office/powerpoint/2010/main" val="13228758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9640" y="1682479"/>
            <a:ext cx="5661836" cy="626750"/>
          </a:xfrm>
        </p:spPr>
        <p:txBody>
          <a:bodyPr>
            <a:normAutofit fontScale="90000"/>
          </a:bodyPr>
          <a:lstStyle/>
          <a:p>
            <a:r>
              <a:rPr lang="en-US" sz="3600" dirty="0"/>
              <a:t>Enterprise Security Roadmap</a:t>
            </a:r>
            <a:endParaRPr lang="en-US" dirty="0"/>
          </a:p>
        </p:txBody>
      </p:sp>
      <p:sp>
        <p:nvSpPr>
          <p:cNvPr id="5" name="Rectangle 4"/>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grpSp>
        <p:nvGrpSpPr>
          <p:cNvPr id="8" name="Group 7"/>
          <p:cNvGrpSpPr/>
          <p:nvPr/>
        </p:nvGrpSpPr>
        <p:grpSpPr>
          <a:xfrm>
            <a:off x="1143000" y="4683597"/>
            <a:ext cx="6858000" cy="418338"/>
            <a:chOff x="0" y="6244796"/>
            <a:chExt cx="9144000" cy="557784"/>
          </a:xfrm>
        </p:grpSpPr>
        <p:sp>
          <p:nvSpPr>
            <p:cNvPr id="9" name="Rectangle 8"/>
            <p:cNvSpPr/>
            <p:nvPr/>
          </p:nvSpPr>
          <p:spPr>
            <a:xfrm>
              <a:off x="0" y="6244796"/>
              <a:ext cx="9144000" cy="5577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342900"/>
              <a:endParaRPr lang="en-US" sz="1350" dirty="0">
                <a:solidFill>
                  <a:srgbClr val="2A75C2">
                    <a:lumMod val="60000"/>
                    <a:lumOff val="40000"/>
                  </a:srgbClr>
                </a:solidFill>
              </a:endParaRPr>
            </a:p>
          </p:txBody>
        </p:sp>
        <p:pic>
          <p:nvPicPr>
            <p:cNvPr id="10" name="Picture 9" descr="Vykon by Tridium new logo.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69385" y="6359537"/>
              <a:ext cx="1092892" cy="388348"/>
            </a:xfrm>
            <a:prstGeom prst="rect">
              <a:avLst/>
            </a:prstGeom>
          </p:spPr>
        </p:pic>
      </p:grpSp>
    </p:spTree>
    <p:extLst>
      <p:ext uri="{BB962C8B-B14F-4D97-AF65-F5344CB8AC3E}">
        <p14:creationId xmlns:p14="http://schemas.microsoft.com/office/powerpoint/2010/main" val="356743928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lum bright="75000" contrast="-90000"/>
          </a:blip>
          <a:srcRect/>
          <a:stretch>
            <a:fillRect/>
          </a:stretch>
        </p:blipFill>
        <p:spPr bwMode="auto">
          <a:xfrm>
            <a:off x="0" y="-226821"/>
            <a:ext cx="8858482" cy="5905477"/>
          </a:xfrm>
          <a:prstGeom prst="rect">
            <a:avLst/>
          </a:prstGeom>
          <a:noFill/>
          <a:ln w="9525">
            <a:noFill/>
            <a:miter lim="800000"/>
            <a:headEnd/>
            <a:tailEnd/>
          </a:ln>
          <a:effectLst>
            <a:outerShdw blurRad="50800" dist="50800" dir="5400000" algn="ctr" rotWithShape="0">
              <a:srgbClr val="000000">
                <a:alpha val="51000"/>
              </a:srgbClr>
            </a:outerShdw>
          </a:effectLst>
        </p:spPr>
      </p:pic>
      <p:sp>
        <p:nvSpPr>
          <p:cNvPr id="4" name="Title 3"/>
          <p:cNvSpPr>
            <a:spLocks noGrp="1"/>
          </p:cNvSpPr>
          <p:nvPr>
            <p:ph type="title"/>
          </p:nvPr>
        </p:nvSpPr>
        <p:spPr>
          <a:xfrm>
            <a:off x="1485900" y="0"/>
            <a:ext cx="6172200" cy="857250"/>
          </a:xfrm>
        </p:spPr>
        <p:txBody>
          <a:bodyPr/>
          <a:lstStyle/>
          <a:p>
            <a:r>
              <a:rPr lang="en-US" dirty="0"/>
              <a:t>Enterprise Security Roadmap</a:t>
            </a:r>
          </a:p>
        </p:txBody>
      </p:sp>
      <p:sp>
        <p:nvSpPr>
          <p:cNvPr id="5" name="Content Placeholder 4"/>
          <p:cNvSpPr>
            <a:spLocks noGrp="1"/>
          </p:cNvSpPr>
          <p:nvPr>
            <p:ph idx="1"/>
          </p:nvPr>
        </p:nvSpPr>
        <p:spPr>
          <a:xfrm>
            <a:off x="1485900" y="801861"/>
            <a:ext cx="6446520" cy="2012859"/>
          </a:xfrm>
        </p:spPr>
        <p:txBody>
          <a:bodyPr wrap="square">
            <a:spAutoFit/>
          </a:bodyPr>
          <a:lstStyle/>
          <a:p>
            <a:pPr marL="0" indent="0">
              <a:buNone/>
            </a:pPr>
            <a:r>
              <a:rPr lang="en-US" sz="1200" b="1" dirty="0"/>
              <a:t>Enterprise Security 2.3 U1 – Released June 2017</a:t>
            </a:r>
          </a:p>
          <a:p>
            <a:pPr marL="457200" lvl="1" indent="0">
              <a:buNone/>
            </a:pPr>
            <a:r>
              <a:rPr lang="en-US" sz="1200" dirty="0"/>
              <a:t>Release of database API – LDAP integration, </a:t>
            </a:r>
            <a:r>
              <a:rPr lang="en-US" sz="1200" dirty="0" err="1"/>
              <a:t>rdbms</a:t>
            </a:r>
            <a:r>
              <a:rPr lang="en-US" sz="1200" dirty="0"/>
              <a:t> integration for databases such as PeopleSoft, etc.</a:t>
            </a:r>
          </a:p>
          <a:p>
            <a:pPr marL="457200" lvl="1" indent="0">
              <a:buNone/>
            </a:pPr>
            <a:r>
              <a:rPr lang="en-US" sz="1200" b="1" i="1" dirty="0"/>
              <a:t>Easy Lobby Visitor Management Driver</a:t>
            </a:r>
          </a:p>
          <a:p>
            <a:pPr marL="457200" lvl="1" indent="0">
              <a:buNone/>
            </a:pPr>
            <a:r>
              <a:rPr lang="en-US" sz="1200" b="1" i="1" dirty="0"/>
              <a:t>Support for Security Application on JACE 8000 platform</a:t>
            </a:r>
          </a:p>
          <a:p>
            <a:pPr marL="457200" lvl="1" indent="0">
              <a:buNone/>
            </a:pPr>
            <a:r>
              <a:rPr lang="en-US" sz="1200" dirty="0"/>
              <a:t>Updated video drivers for Milestone and Axis</a:t>
            </a:r>
          </a:p>
          <a:p>
            <a:pPr marL="457200" lvl="1" indent="0">
              <a:buNone/>
            </a:pPr>
            <a:r>
              <a:rPr lang="en-US" sz="1200" dirty="0"/>
              <a:t>Based on Niagara AX 3.8 U2</a:t>
            </a:r>
          </a:p>
          <a:p>
            <a:endParaRPr lang="en-US" sz="1200" dirty="0"/>
          </a:p>
          <a:p>
            <a:pPr marL="0" indent="0">
              <a:buNone/>
            </a:pPr>
            <a:r>
              <a:rPr lang="en-US" sz="1200" dirty="0"/>
              <a:t> </a:t>
            </a:r>
          </a:p>
        </p:txBody>
      </p:sp>
      <p:sp>
        <p:nvSpPr>
          <p:cNvPr id="7" name="Rectangle 6"/>
          <p:cNvSpPr/>
          <p:nvPr/>
        </p:nvSpPr>
        <p:spPr>
          <a:xfrm>
            <a:off x="1384834" y="4786027"/>
            <a:ext cx="5316755" cy="300082"/>
          </a:xfrm>
          <a:prstGeom prst="rect">
            <a:avLst/>
          </a:prstGeom>
        </p:spPr>
        <p:txBody>
          <a:bodyPr wrap="square">
            <a:spAutoFit/>
          </a:bodyPr>
          <a:lstStyle/>
          <a:p>
            <a:pPr defTabSz="342900"/>
            <a:r>
              <a:rPr lang="en-US" sz="1350" b="1" dirty="0">
                <a:solidFill>
                  <a:srgbClr val="3C3C3E"/>
                </a:solidFill>
                <a:latin typeface="Arial"/>
              </a:rPr>
              <a:t>*</a:t>
            </a:r>
            <a:r>
              <a:rPr lang="en-US" sz="900" b="1" dirty="0">
                <a:solidFill>
                  <a:srgbClr val="3C3C3E"/>
                </a:solidFill>
                <a:latin typeface="Arial"/>
              </a:rPr>
              <a:t>Note: Dates and features listed above are forward looking targets and are subject to change.</a:t>
            </a:r>
          </a:p>
        </p:txBody>
      </p:sp>
      <p:pic>
        <p:nvPicPr>
          <p:cNvPr id="11" name="Picture 6" descr="http://public.teamleader.be/wp-content/uploads/2014/09/api-icon.png"/>
          <p:cNvPicPr>
            <a:picLocks noChangeAspect="1" noChangeArrowheads="1"/>
          </p:cNvPicPr>
          <p:nvPr/>
        </p:nvPicPr>
        <p:blipFill>
          <a:blip r:embed="rId4" cstate="screen"/>
          <a:srcRect/>
          <a:stretch>
            <a:fillRect/>
          </a:stretch>
        </p:blipFill>
        <p:spPr bwMode="auto">
          <a:xfrm>
            <a:off x="6303575" y="1422003"/>
            <a:ext cx="1375852" cy="1265785"/>
          </a:xfrm>
          <a:prstGeom prst="rect">
            <a:avLst/>
          </a:prstGeom>
          <a:noFill/>
        </p:spPr>
      </p:pic>
      <p:pic>
        <p:nvPicPr>
          <p:cNvPr id="12" name="Picture 11" descr="Summit_image_2.880.png"/>
          <p:cNvPicPr>
            <a:picLocks noChangeAspect="1"/>
          </p:cNvPicPr>
          <p:nvPr/>
        </p:nvPicPr>
        <p:blipFill>
          <a:blip r:embed="rId5" cstate="screen"/>
          <a:stretch>
            <a:fillRect/>
          </a:stretch>
        </p:blipFill>
        <p:spPr>
          <a:xfrm>
            <a:off x="6004396" y="3002957"/>
            <a:ext cx="1653704" cy="1301807"/>
          </a:xfrm>
          <a:prstGeom prst="rect">
            <a:avLst/>
          </a:prstGeom>
        </p:spPr>
      </p:pic>
      <p:sp>
        <p:nvSpPr>
          <p:cNvPr id="15" name="Content Placeholder 4"/>
          <p:cNvSpPr txBox="1">
            <a:spLocks/>
          </p:cNvSpPr>
          <p:nvPr/>
        </p:nvSpPr>
        <p:spPr>
          <a:xfrm>
            <a:off x="1485900" y="2773250"/>
            <a:ext cx="6446520" cy="1629677"/>
          </a:xfrm>
          <a:prstGeom prst="rect">
            <a:avLst/>
          </a:prstGeom>
        </p:spPr>
        <p:txBody>
          <a:bodyPr vert="horz" wrap="square" lIns="68580" tIns="34290" rIns="68580" bIns="34290" rtlCol="0">
            <a:spAutoFit/>
          </a:bodyPr>
          <a:lstStyle/>
          <a:p>
            <a:pPr defTabSz="342900">
              <a:spcBef>
                <a:spcPct val="20000"/>
              </a:spcBef>
              <a:defRPr/>
            </a:pPr>
            <a:r>
              <a:rPr lang="en-US" sz="1200" b="1" dirty="0">
                <a:solidFill>
                  <a:srgbClr val="3C3C3E"/>
                </a:solidFill>
                <a:latin typeface="Helvetica Light"/>
                <a:cs typeface="Helvetica Light"/>
              </a:rPr>
              <a:t>Enterprise Security 2.4 – July 2018</a:t>
            </a:r>
            <a:r>
              <a:rPr lang="en-US" sz="1500" b="1" dirty="0">
                <a:solidFill>
                  <a:srgbClr val="3C3C3E"/>
                </a:solidFill>
                <a:latin typeface="Helvetica Light"/>
                <a:cs typeface="Helvetica Light"/>
              </a:rPr>
              <a:t>*</a:t>
            </a:r>
            <a:endParaRPr lang="en-US" sz="1200" b="1" dirty="0">
              <a:solidFill>
                <a:srgbClr val="3C3C3E"/>
              </a:solidFill>
              <a:latin typeface="Helvetica Light"/>
              <a:cs typeface="Helvetica Light"/>
            </a:endParaRPr>
          </a:p>
          <a:p>
            <a:pPr marL="285750" lvl="1" defTabSz="342900">
              <a:spcBef>
                <a:spcPct val="20000"/>
              </a:spcBef>
              <a:defRPr/>
            </a:pPr>
            <a:r>
              <a:rPr lang="en-US" sz="1200" b="1" i="1" dirty="0">
                <a:solidFill>
                  <a:srgbClr val="3C3C3E"/>
                </a:solidFill>
                <a:latin typeface="Helvetica Light"/>
                <a:cs typeface="Helvetica Light"/>
              </a:rPr>
              <a:t>Based on Niagara 4.6</a:t>
            </a:r>
          </a:p>
          <a:p>
            <a:pPr marL="285750" lvl="1" defTabSz="342900">
              <a:spcBef>
                <a:spcPct val="20000"/>
              </a:spcBef>
              <a:defRPr/>
            </a:pPr>
            <a:r>
              <a:rPr lang="en-US" sz="1200" b="1" i="1" dirty="0">
                <a:solidFill>
                  <a:srgbClr val="3C3C3E"/>
                </a:solidFill>
                <a:latin typeface="Helvetica Light"/>
                <a:cs typeface="Helvetica Light"/>
              </a:rPr>
              <a:t>Eliminate applet dependency in browser UI</a:t>
            </a:r>
          </a:p>
          <a:p>
            <a:pPr marL="285750" lvl="1" defTabSz="342900">
              <a:spcBef>
                <a:spcPct val="20000"/>
              </a:spcBef>
              <a:defRPr/>
            </a:pPr>
            <a:r>
              <a:rPr lang="en-US" sz="1200" dirty="0">
                <a:solidFill>
                  <a:srgbClr val="3C3C3E"/>
                </a:solidFill>
                <a:latin typeface="Helvetica Light"/>
                <a:cs typeface="Helvetica Light"/>
              </a:rPr>
              <a:t>JACE 8000 running Niagara 4.6</a:t>
            </a:r>
          </a:p>
          <a:p>
            <a:pPr marL="285750" lvl="1" defTabSz="342900">
              <a:spcBef>
                <a:spcPct val="20000"/>
              </a:spcBef>
              <a:defRPr/>
            </a:pPr>
            <a:r>
              <a:rPr lang="en-US" sz="1200" dirty="0">
                <a:solidFill>
                  <a:srgbClr val="3C3C3E"/>
                </a:solidFill>
                <a:latin typeface="Helvetica Light"/>
                <a:cs typeface="Helvetica Light"/>
              </a:rPr>
              <a:t>All previously supported functionality</a:t>
            </a:r>
          </a:p>
          <a:p>
            <a:pPr marL="285750" lvl="1" defTabSz="342900">
              <a:spcBef>
                <a:spcPct val="20000"/>
              </a:spcBef>
              <a:defRPr/>
            </a:pPr>
            <a:r>
              <a:rPr lang="en-US" sz="1200" dirty="0">
                <a:solidFill>
                  <a:srgbClr val="3C3C3E"/>
                </a:solidFill>
                <a:latin typeface="Helvetica Light"/>
                <a:cs typeface="Helvetica Light"/>
              </a:rPr>
              <a:t>Updated video framework API</a:t>
            </a:r>
          </a:p>
          <a:p>
            <a:pPr defTabSz="342900">
              <a:spcBef>
                <a:spcPct val="20000"/>
              </a:spcBef>
              <a:defRPr/>
            </a:pPr>
            <a:r>
              <a:rPr lang="en-US" sz="1200" dirty="0">
                <a:solidFill>
                  <a:srgbClr val="3C3C3E"/>
                </a:solidFill>
                <a:latin typeface="Helvetica Light"/>
                <a:cs typeface="Helvetica Light"/>
              </a:rPr>
              <a:t> </a:t>
            </a:r>
          </a:p>
        </p:txBody>
      </p:sp>
    </p:spTree>
    <p:extLst>
      <p:ext uri="{BB962C8B-B14F-4D97-AF65-F5344CB8AC3E}">
        <p14:creationId xmlns:p14="http://schemas.microsoft.com/office/powerpoint/2010/main" val="2032168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screen"/>
          <a:srcRect/>
          <a:stretch>
            <a:fillRect/>
          </a:stretch>
        </p:blipFill>
        <p:spPr bwMode="auto">
          <a:xfrm>
            <a:off x="1143000" y="106326"/>
            <a:ext cx="6299791" cy="4547951"/>
          </a:xfrm>
          <a:prstGeom prst="rect">
            <a:avLst/>
          </a:prstGeom>
          <a:noFill/>
          <a:ln w="9525">
            <a:noFill/>
            <a:miter lim="800000"/>
            <a:headEnd/>
            <a:tailEnd/>
          </a:ln>
        </p:spPr>
      </p:pic>
      <p:sp>
        <p:nvSpPr>
          <p:cNvPr id="4" name="Title 3"/>
          <p:cNvSpPr>
            <a:spLocks noGrp="1"/>
          </p:cNvSpPr>
          <p:nvPr>
            <p:ph type="title"/>
          </p:nvPr>
        </p:nvSpPr>
        <p:spPr>
          <a:xfrm>
            <a:off x="1485900" y="0"/>
            <a:ext cx="6172200" cy="857250"/>
          </a:xfrm>
        </p:spPr>
        <p:txBody>
          <a:bodyPr/>
          <a:lstStyle/>
          <a:p>
            <a:r>
              <a:rPr lang="en-US" dirty="0"/>
              <a:t>Enterprise Security Roadmap</a:t>
            </a:r>
          </a:p>
        </p:txBody>
      </p:sp>
      <p:sp>
        <p:nvSpPr>
          <p:cNvPr id="5" name="Content Placeholder 4"/>
          <p:cNvSpPr>
            <a:spLocks noGrp="1"/>
          </p:cNvSpPr>
          <p:nvPr>
            <p:ph idx="1"/>
          </p:nvPr>
        </p:nvSpPr>
        <p:spPr>
          <a:xfrm>
            <a:off x="1485900" y="859060"/>
            <a:ext cx="6446520" cy="1662122"/>
          </a:xfrm>
        </p:spPr>
        <p:txBody>
          <a:bodyPr>
            <a:spAutoFit/>
          </a:bodyPr>
          <a:lstStyle/>
          <a:p>
            <a:pPr marL="0" indent="0">
              <a:buNone/>
            </a:pPr>
            <a:r>
              <a:rPr lang="en-US" sz="1200" dirty="0"/>
              <a:t> </a:t>
            </a:r>
            <a:r>
              <a:rPr lang="en-US" sz="1200" b="1" dirty="0"/>
              <a:t>Enterprise Security 3.0 – 2019</a:t>
            </a:r>
            <a:r>
              <a:rPr lang="en-US" sz="1350" b="1" dirty="0"/>
              <a:t>*</a:t>
            </a:r>
            <a:endParaRPr lang="en-US" sz="1200" b="1" dirty="0"/>
          </a:p>
          <a:p>
            <a:pPr lvl="1"/>
            <a:r>
              <a:rPr lang="en-US" sz="1200" b="1" dirty="0"/>
              <a:t>Move from Security Application to Security Platform</a:t>
            </a:r>
          </a:p>
          <a:p>
            <a:pPr lvl="1"/>
            <a:r>
              <a:rPr lang="en-US" sz="1200" dirty="0"/>
              <a:t>"Build your own UI" using security widgets and dashboard tools</a:t>
            </a:r>
          </a:p>
          <a:p>
            <a:pPr lvl="1"/>
            <a:r>
              <a:rPr lang="en-US" sz="1200" dirty="0"/>
              <a:t>Add differentiating features to your security offering using APIs and custom programs</a:t>
            </a:r>
          </a:p>
          <a:p>
            <a:pPr lvl="1"/>
            <a:r>
              <a:rPr lang="en-US" sz="1200" dirty="0"/>
              <a:t>Differentiate with your special set of integrations using APIs for security</a:t>
            </a:r>
          </a:p>
          <a:p>
            <a:endParaRPr lang="en-US" sz="788" i="1" dirty="0"/>
          </a:p>
          <a:p>
            <a:endParaRPr lang="en-US" sz="788" i="1" dirty="0"/>
          </a:p>
        </p:txBody>
      </p:sp>
      <p:sp>
        <p:nvSpPr>
          <p:cNvPr id="7" name="Rectangle 6"/>
          <p:cNvSpPr/>
          <p:nvPr/>
        </p:nvSpPr>
        <p:spPr>
          <a:xfrm>
            <a:off x="1384834" y="4786027"/>
            <a:ext cx="5316755" cy="300082"/>
          </a:xfrm>
          <a:prstGeom prst="rect">
            <a:avLst/>
          </a:prstGeom>
        </p:spPr>
        <p:txBody>
          <a:bodyPr wrap="square">
            <a:spAutoFit/>
          </a:bodyPr>
          <a:lstStyle/>
          <a:p>
            <a:pPr defTabSz="342900"/>
            <a:r>
              <a:rPr lang="en-US" sz="1350" b="1" dirty="0">
                <a:solidFill>
                  <a:srgbClr val="FFFFFF"/>
                </a:solidFill>
                <a:latin typeface="Arial"/>
              </a:rPr>
              <a:t>*</a:t>
            </a:r>
            <a:r>
              <a:rPr lang="en-US" sz="900" b="1" dirty="0">
                <a:solidFill>
                  <a:srgbClr val="FFFFFF"/>
                </a:solidFill>
                <a:latin typeface="Arial"/>
              </a:rPr>
              <a:t>Note: Dates and features listed above are forward looking targets and are subject to change.</a:t>
            </a:r>
          </a:p>
        </p:txBody>
      </p:sp>
    </p:spTree>
    <p:extLst>
      <p:ext uri="{BB962C8B-B14F-4D97-AF65-F5344CB8AC3E}">
        <p14:creationId xmlns:p14="http://schemas.microsoft.com/office/powerpoint/2010/main" val="180650414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9640" y="1682479"/>
            <a:ext cx="5661836" cy="626750"/>
          </a:xfrm>
        </p:spPr>
        <p:txBody>
          <a:bodyPr>
            <a:normAutofit fontScale="90000"/>
          </a:bodyPr>
          <a:lstStyle/>
          <a:p>
            <a:r>
              <a:rPr lang="en-US" sz="3600" dirty="0"/>
              <a:t>Niagara eSignature Module</a:t>
            </a:r>
          </a:p>
        </p:txBody>
      </p:sp>
      <p:sp>
        <p:nvSpPr>
          <p:cNvPr id="6" name="Rectangle 5"/>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560232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endParaRPr lang="en-US" i="1" dirty="0"/>
          </a:p>
        </p:txBody>
      </p:sp>
      <p:sp>
        <p:nvSpPr>
          <p:cNvPr id="3" name="Content Placeholder 2"/>
          <p:cNvSpPr>
            <a:spLocks noGrp="1"/>
          </p:cNvSpPr>
          <p:nvPr>
            <p:ph idx="1"/>
          </p:nvPr>
        </p:nvSpPr>
        <p:spPr/>
        <p:txBody>
          <a:bodyPr/>
          <a:lstStyle/>
          <a:p>
            <a:r>
              <a:rPr lang="en-US" dirty="0"/>
              <a:t>Community request to offer structured Niagara training for sales, marketing, and business development roles</a:t>
            </a:r>
          </a:p>
          <a:p>
            <a:r>
              <a:rPr lang="en-US" dirty="0"/>
              <a:t>Providing a good foundation</a:t>
            </a:r>
          </a:p>
          <a:p>
            <a:pPr lvl="1"/>
            <a:r>
              <a:rPr lang="en-US" dirty="0"/>
              <a:t>Product knowledge (Tridium &amp; Community)</a:t>
            </a:r>
          </a:p>
          <a:p>
            <a:pPr lvl="1"/>
            <a:r>
              <a:rPr lang="en-US" dirty="0"/>
              <a:t>Available sales tools, </a:t>
            </a:r>
          </a:p>
          <a:p>
            <a:pPr lvl="1"/>
            <a:r>
              <a:rPr lang="en-US" dirty="0"/>
              <a:t>Value propositions</a:t>
            </a:r>
          </a:p>
          <a:p>
            <a:pPr lvl="1"/>
            <a:r>
              <a:rPr lang="en-US" dirty="0"/>
              <a:t>Strategy</a:t>
            </a:r>
          </a:p>
          <a:p>
            <a:r>
              <a:rPr lang="en-US" dirty="0"/>
              <a:t>Designed for new or experienced employees</a:t>
            </a:r>
          </a:p>
        </p:txBody>
      </p:sp>
    </p:spTree>
    <p:extLst>
      <p:ext uri="{BB962C8B-B14F-4D97-AF65-F5344CB8AC3E}">
        <p14:creationId xmlns:p14="http://schemas.microsoft.com/office/powerpoint/2010/main" val="2272179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1485900" y="205979"/>
            <a:ext cx="6172200" cy="659715"/>
          </a:xfrm>
          <a:prstGeom prst="rect">
            <a:avLst/>
          </a:prstGeom>
        </p:spPr>
        <p:txBody>
          <a:bodyPr vert="horz" lIns="68580" tIns="34290" rIns="68580" bIns="34290" rtlCol="0" anchor="ctr">
            <a:normAutofit fontScale="77500" lnSpcReduction="20000"/>
          </a:bodyPr>
          <a:lstStyle>
            <a:lvl1pPr algn="l" defTabSz="457200" rtl="0" eaLnBrk="1" latinLnBrk="0" hangingPunct="1">
              <a:spcBef>
                <a:spcPct val="0"/>
              </a:spcBef>
              <a:buNone/>
              <a:defRPr sz="4000" b="0" i="0" kern="1200">
                <a:solidFill>
                  <a:srgbClr val="2A75C2"/>
                </a:solidFill>
                <a:latin typeface="Helvetica Light"/>
                <a:ea typeface="+mj-ea"/>
                <a:cs typeface="Helvetica Light"/>
              </a:defRPr>
            </a:lvl1pPr>
          </a:lstStyle>
          <a:p>
            <a:r>
              <a:rPr lang="en-US" sz="3000" dirty="0">
                <a:solidFill>
                  <a:schemeClr val="tx2">
                    <a:lumMod val="75000"/>
                  </a:schemeClr>
                </a:solidFill>
              </a:rPr>
              <a:t>For projects requiring secured authenticated documentation such as 21 CFR Part 11</a:t>
            </a:r>
          </a:p>
        </p:txBody>
      </p:sp>
      <p:sp>
        <p:nvSpPr>
          <p:cNvPr id="9" name="Content Placeholder 2"/>
          <p:cNvSpPr>
            <a:spLocks noGrp="1"/>
          </p:cNvSpPr>
          <p:nvPr>
            <p:ph type="body" sz="quarter" idx="4294967295"/>
          </p:nvPr>
        </p:nvSpPr>
        <p:spPr>
          <a:xfrm>
            <a:off x="1587469" y="1082652"/>
            <a:ext cx="3980836" cy="2447449"/>
          </a:xfrm>
          <a:prstGeom prst="rect">
            <a:avLst/>
          </a:prstGeom>
        </p:spPr>
        <p:txBody>
          <a:bodyPr>
            <a:normAutofit fontScale="92500" lnSpcReduction="20000"/>
          </a:bodyPr>
          <a:lstStyle/>
          <a:p>
            <a:pPr marL="257175" indent="-257175">
              <a:spcBef>
                <a:spcPts val="900"/>
              </a:spcBef>
              <a:buFont typeface="Arial" panose="020B0604020202020204" pitchFamily="34" charset="0"/>
              <a:buChar char="•"/>
            </a:pPr>
            <a:r>
              <a:rPr lang="en-US" dirty="0"/>
              <a:t>Native Niagara module</a:t>
            </a:r>
          </a:p>
          <a:p>
            <a:pPr marL="257175" indent="-257175">
              <a:spcBef>
                <a:spcPts val="900"/>
              </a:spcBef>
              <a:buFont typeface="Arial" panose="020B0604020202020204" pitchFamily="34" charset="0"/>
              <a:buChar char="•"/>
            </a:pPr>
            <a:r>
              <a:rPr lang="en-US" dirty="0"/>
              <a:t>Converts points to secure points</a:t>
            </a:r>
          </a:p>
          <a:p>
            <a:pPr marL="257175" indent="-257175">
              <a:spcBef>
                <a:spcPts val="900"/>
              </a:spcBef>
              <a:buFont typeface="Arial" panose="020B0604020202020204" pitchFamily="34" charset="0"/>
              <a:buChar char="•"/>
            </a:pPr>
            <a:r>
              <a:rPr lang="en-US" dirty="0"/>
              <a:t>Creates secure point histories</a:t>
            </a:r>
          </a:p>
          <a:p>
            <a:pPr marL="257175" indent="-257175">
              <a:spcBef>
                <a:spcPts val="900"/>
              </a:spcBef>
              <a:buFont typeface="Arial" panose="020B0604020202020204" pitchFamily="34" charset="0"/>
              <a:buChar char="•"/>
            </a:pPr>
            <a:r>
              <a:rPr lang="en-US" dirty="0"/>
              <a:t>Actions on these points require username and password authentication</a:t>
            </a:r>
          </a:p>
          <a:p>
            <a:pPr marL="257175" indent="-257175">
              <a:spcBef>
                <a:spcPts val="900"/>
              </a:spcBef>
              <a:buFont typeface="Arial" panose="020B0604020202020204" pitchFamily="34" charset="0"/>
              <a:buChar char="•"/>
            </a:pPr>
            <a:r>
              <a:rPr lang="en-US" dirty="0"/>
              <a:t>Niagara based user configuration management</a:t>
            </a:r>
          </a:p>
          <a:p>
            <a:pPr lvl="1"/>
            <a:endParaRPr lang="en-US" dirty="0"/>
          </a:p>
          <a:p>
            <a:pPr marL="0" indent="0">
              <a:buNone/>
            </a:pPr>
            <a:endParaRPr lang="en-US" b="1" dirty="0">
              <a:solidFill>
                <a:schemeClr val="tx2">
                  <a:lumMod val="75000"/>
                </a:schemeClr>
              </a:solidFill>
            </a:endParaRPr>
          </a:p>
          <a:p>
            <a:endParaRPr lang="en-US" dirty="0"/>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b="4409"/>
          <a:stretch/>
        </p:blipFill>
        <p:spPr>
          <a:xfrm>
            <a:off x="5674555" y="1184445"/>
            <a:ext cx="1983545" cy="3074549"/>
          </a:xfrm>
          <a:prstGeom prst="rect">
            <a:avLst/>
          </a:prstGeom>
        </p:spPr>
      </p:pic>
    </p:spTree>
    <p:extLst>
      <p:ext uri="{BB962C8B-B14F-4D97-AF65-F5344CB8AC3E}">
        <p14:creationId xmlns:p14="http://schemas.microsoft.com/office/powerpoint/2010/main" val="2053509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9640" y="1682479"/>
            <a:ext cx="5661836" cy="626750"/>
          </a:xfrm>
        </p:spPr>
        <p:txBody>
          <a:bodyPr>
            <a:normAutofit fontScale="90000"/>
          </a:bodyPr>
          <a:lstStyle/>
          <a:p>
            <a:r>
              <a:rPr lang="en-US" sz="3600" dirty="0"/>
              <a:t>Backup as a Service</a:t>
            </a:r>
            <a:endParaRPr lang="en-US" dirty="0"/>
          </a:p>
        </p:txBody>
      </p:sp>
      <p:sp>
        <p:nvSpPr>
          <p:cNvPr id="6" name="Rectangle 5"/>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38129309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224931" y="1332450"/>
            <a:ext cx="4051632" cy="2308324"/>
          </a:xfrm>
          <a:prstGeom prst="rect">
            <a:avLst/>
          </a:prstGeom>
        </p:spPr>
        <p:txBody>
          <a:bodyPr wrap="square">
            <a:spAutoFit/>
          </a:bodyPr>
          <a:lstStyle/>
          <a:p>
            <a:r>
              <a:rPr lang="en-US" dirty="0">
                <a:latin typeface="Helvetica"/>
                <a:cs typeface="Helvetica"/>
              </a:rPr>
              <a:t>24/7 access to a copy</a:t>
            </a:r>
            <a:r>
              <a:rPr lang="en-GB" altLang="en-US" dirty="0">
                <a:solidFill>
                  <a:srgbClr val="3A3A3A"/>
                </a:solidFill>
                <a:latin typeface="Helvetica"/>
                <a:cs typeface="Helvetica"/>
              </a:rPr>
              <a:t> of a JACE station should it be necessary to restore</a:t>
            </a:r>
          </a:p>
          <a:p>
            <a:endParaRPr lang="en-US" dirty="0">
              <a:latin typeface="Helvetica"/>
              <a:cs typeface="Helvetica"/>
            </a:endParaRPr>
          </a:p>
          <a:p>
            <a:endParaRPr lang="en-US" dirty="0">
              <a:latin typeface="Helvetica"/>
              <a:cs typeface="Helvetica"/>
            </a:endParaRPr>
          </a:p>
          <a:p>
            <a:endParaRPr lang="en-US" dirty="0">
              <a:latin typeface="Helvetica"/>
              <a:cs typeface="Helvetica"/>
            </a:endParaRPr>
          </a:p>
          <a:p>
            <a:r>
              <a:rPr lang="en-US" dirty="0">
                <a:latin typeface="Helvetica"/>
                <a:cs typeface="Helvetica"/>
              </a:rPr>
              <a:t>Single JACE projects can enjoy the benefits of automated backups</a:t>
            </a:r>
            <a:endParaRPr lang="en-GB" altLang="en-US" dirty="0">
              <a:solidFill>
                <a:srgbClr val="3A3A3A"/>
              </a:solidFill>
              <a:latin typeface="Helvetica"/>
              <a:cs typeface="Helvetica"/>
            </a:endParaRPr>
          </a:p>
        </p:txBody>
      </p:sp>
      <p:sp>
        <p:nvSpPr>
          <p:cNvPr id="12" name="Rectangle 11"/>
          <p:cNvSpPr/>
          <p:nvPr/>
        </p:nvSpPr>
        <p:spPr bwMode="auto">
          <a:xfrm>
            <a:off x="2229244" y="4218629"/>
            <a:ext cx="3983558" cy="145477"/>
          </a:xfrm>
          <a:prstGeom prst="rect">
            <a:avLst/>
          </a:prstGeom>
          <a:solidFill>
            <a:srgbClr val="0E73C3"/>
          </a:solidFill>
          <a:ln w="9525">
            <a:noFill/>
            <a:miter lim="800000"/>
            <a:headEnd/>
            <a:tailEnd/>
          </a:ln>
        </p:spPr>
        <p:txBody>
          <a:bodyPr lIns="38562" tIns="19281" rIns="38562" bIns="19281" anchor="ctr"/>
          <a:lstStyle/>
          <a:p>
            <a:pPr marL="257175"/>
            <a:r>
              <a:rPr lang="en-US" sz="675" dirty="0">
                <a:solidFill>
                  <a:schemeClr val="bg1"/>
                </a:solidFill>
                <a:latin typeface="Helvetica"/>
                <a:cs typeface="Helvetica"/>
              </a:rPr>
              <a:t>Back up your data and safeguard your business with Niagara Cloud</a:t>
            </a:r>
          </a:p>
        </p:txBody>
      </p:sp>
      <p:sp>
        <p:nvSpPr>
          <p:cNvPr id="8" name="Title 1"/>
          <p:cNvSpPr txBox="1">
            <a:spLocks/>
          </p:cNvSpPr>
          <p:nvPr/>
        </p:nvSpPr>
        <p:spPr>
          <a:xfrm>
            <a:off x="1591739" y="229124"/>
            <a:ext cx="5221185" cy="761446"/>
          </a:xfrm>
          <a:prstGeom prst="rect">
            <a:avLst/>
          </a:prstGeom>
        </p:spPr>
        <p:txBody>
          <a:bodyPr vert="horz" lIns="51435" tIns="25718" rIns="51435" bIns="25718" rtlCol="0" anchor="ctr">
            <a:noAutofit/>
          </a:bodyPr>
          <a:lstStyle>
            <a:lvl1pPr algn="l" defTabSz="457200" rtl="0" eaLnBrk="1" latinLnBrk="0" hangingPunct="1">
              <a:spcBef>
                <a:spcPct val="0"/>
              </a:spcBef>
              <a:buNone/>
              <a:defRPr sz="4000" b="0" i="0" kern="1200">
                <a:solidFill>
                  <a:srgbClr val="2A75C2"/>
                </a:solidFill>
                <a:latin typeface="Helvetica"/>
                <a:ea typeface="+mj-ea"/>
                <a:cs typeface="Helvetica"/>
              </a:defRPr>
            </a:lvl1pPr>
          </a:lstStyle>
          <a:p>
            <a:r>
              <a:rPr lang="en-US" sz="3000" dirty="0">
                <a:solidFill>
                  <a:srgbClr val="0088CE"/>
                </a:solidFill>
              </a:rPr>
              <a:t>BaaS solves unique challenges</a:t>
            </a:r>
            <a:endParaRPr lang="en-US" sz="2700" dirty="0">
              <a:solidFill>
                <a:srgbClr val="0088CE"/>
              </a:solidFill>
            </a:endParaRPr>
          </a:p>
        </p:txBody>
      </p:sp>
      <p:pic>
        <p:nvPicPr>
          <p:cNvPr id="2" name="Picture 1" descr="CloudPPT-05.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29244" y="1246032"/>
            <a:ext cx="1125915" cy="2452318"/>
          </a:xfrm>
          <a:prstGeom prst="rect">
            <a:avLst/>
          </a:prstGeom>
        </p:spPr>
      </p:pic>
    </p:spTree>
    <p:extLst>
      <p:ext uri="{BB962C8B-B14F-4D97-AF65-F5344CB8AC3E}">
        <p14:creationId xmlns:p14="http://schemas.microsoft.com/office/powerpoint/2010/main" val="2286411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9640" y="1682479"/>
            <a:ext cx="5661836" cy="626750"/>
          </a:xfrm>
        </p:spPr>
        <p:txBody>
          <a:bodyPr>
            <a:normAutofit fontScale="90000"/>
          </a:bodyPr>
          <a:lstStyle/>
          <a:p>
            <a:r>
              <a:rPr lang="en-US" sz="3600" dirty="0"/>
              <a:t>Niagara Cloud </a:t>
            </a:r>
            <a:endParaRPr lang="en-US" dirty="0"/>
          </a:p>
        </p:txBody>
      </p:sp>
      <p:sp>
        <p:nvSpPr>
          <p:cNvPr id="6" name="Rectangle 5"/>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323789995"/>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909" y="111356"/>
            <a:ext cx="6172200" cy="642938"/>
          </a:xfrm>
        </p:spPr>
        <p:txBody>
          <a:bodyPr>
            <a:normAutofit/>
          </a:bodyPr>
          <a:lstStyle/>
          <a:p>
            <a:r>
              <a:rPr lang="en-US" dirty="0"/>
              <a:t>Asset Manager</a:t>
            </a:r>
          </a:p>
        </p:txBody>
      </p:sp>
      <p:sp>
        <p:nvSpPr>
          <p:cNvPr id="3" name="Content Placeholder 2"/>
          <p:cNvSpPr>
            <a:spLocks noGrp="1"/>
          </p:cNvSpPr>
          <p:nvPr>
            <p:ph idx="1"/>
          </p:nvPr>
        </p:nvSpPr>
        <p:spPr>
          <a:xfrm>
            <a:off x="1582601" y="936105"/>
            <a:ext cx="5545562" cy="3438468"/>
          </a:xfrm>
        </p:spPr>
        <p:txBody>
          <a:bodyPr>
            <a:noAutofit/>
          </a:bodyPr>
          <a:lstStyle/>
          <a:p>
            <a:r>
              <a:rPr lang="en-US" sz="1800" b="1" dirty="0">
                <a:solidFill>
                  <a:srgbClr val="2A75C2"/>
                </a:solidFill>
              </a:rPr>
              <a:t>Organization access</a:t>
            </a:r>
          </a:p>
          <a:p>
            <a:pPr marL="535781" lvl="1" indent="-192881"/>
            <a:r>
              <a:rPr lang="en-US" dirty="0"/>
              <a:t>User access is managed at the enterprise level</a:t>
            </a:r>
          </a:p>
          <a:p>
            <a:pPr marL="535781" lvl="1" indent="-192881"/>
            <a:r>
              <a:rPr lang="en-US" dirty="0"/>
              <a:t>Register your organization with the asset manager as a first step to Niagara Cloud</a:t>
            </a:r>
          </a:p>
          <a:p>
            <a:pPr marL="192881" indent="-192881"/>
            <a:endParaRPr lang="en-US" sz="1800" dirty="0"/>
          </a:p>
          <a:p>
            <a:r>
              <a:rPr lang="en-US" sz="1800" b="1" dirty="0">
                <a:solidFill>
                  <a:srgbClr val="2A75C2"/>
                </a:solidFill>
              </a:rPr>
              <a:t>User permissions</a:t>
            </a:r>
          </a:p>
          <a:p>
            <a:pPr marL="535781" lvl="1" indent="-192881"/>
            <a:r>
              <a:rPr lang="en-US" dirty="0"/>
              <a:t>Users</a:t>
            </a:r>
          </a:p>
          <a:p>
            <a:pPr marL="535781" lvl="1" indent="-192881"/>
            <a:r>
              <a:rPr lang="en-US" dirty="0"/>
              <a:t>Device Manager</a:t>
            </a:r>
          </a:p>
          <a:p>
            <a:pPr marL="535781" lvl="1" indent="-192881"/>
            <a:r>
              <a:rPr lang="en-US" dirty="0"/>
              <a:t>Organization Manager</a:t>
            </a:r>
          </a:p>
        </p:txBody>
      </p:sp>
      <p:pic>
        <p:nvPicPr>
          <p:cNvPr id="7" name="Picture 6" descr="N4_ Dashboard w_monitor2dd.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8687" y="3003850"/>
            <a:ext cx="1955720" cy="1593795"/>
          </a:xfrm>
          <a:prstGeom prst="rect">
            <a:avLst/>
          </a:prstGeom>
        </p:spPr>
      </p:pic>
    </p:spTree>
    <p:extLst>
      <p:ext uri="{BB962C8B-B14F-4D97-AF65-F5344CB8AC3E}">
        <p14:creationId xmlns:p14="http://schemas.microsoft.com/office/powerpoint/2010/main" val="17024231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99640" y="1682479"/>
            <a:ext cx="5661836" cy="626750"/>
          </a:xfrm>
        </p:spPr>
        <p:txBody>
          <a:bodyPr>
            <a:normAutofit fontScale="90000"/>
          </a:bodyPr>
          <a:lstStyle/>
          <a:p>
            <a:r>
              <a:rPr lang="en-US" sz="3600" dirty="0"/>
              <a:t>Enterprise License Management</a:t>
            </a:r>
            <a:endParaRPr lang="en-US" dirty="0"/>
          </a:p>
        </p:txBody>
      </p:sp>
      <p:sp>
        <p:nvSpPr>
          <p:cNvPr id="6" name="Rectangle 5"/>
          <p:cNvSpPr/>
          <p:nvPr/>
        </p:nvSpPr>
        <p:spPr>
          <a:xfrm>
            <a:off x="1143001" y="4683597"/>
            <a:ext cx="5175647" cy="418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508283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1535547" y="99121"/>
            <a:ext cx="5094837" cy="446756"/>
          </a:xfrm>
          <a:prstGeom prst="rect">
            <a:avLst/>
          </a:prstGeom>
        </p:spPr>
        <p:txBody>
          <a:bodyPr vert="horz" lIns="68580" tIns="34290" rIns="68580" bIns="34290" rtlCol="0" anchor="t" anchorCtr="0">
            <a:noAutofit/>
          </a:bodyPr>
          <a:lstStyle>
            <a:lvl1pPr algn="l" defTabSz="457200" rtl="0" eaLnBrk="1" latinLnBrk="0" hangingPunct="1">
              <a:spcBef>
                <a:spcPct val="0"/>
              </a:spcBef>
              <a:buNone/>
              <a:defRPr sz="4000" b="0" i="0" kern="1200">
                <a:solidFill>
                  <a:srgbClr val="2A75C2"/>
                </a:solidFill>
                <a:latin typeface="Helvetica Light"/>
                <a:ea typeface="+mj-ea"/>
                <a:cs typeface="Helvetica Light"/>
              </a:defRPr>
            </a:lvl1pPr>
          </a:lstStyle>
          <a:p>
            <a:r>
              <a:rPr lang="en-US" sz="3000"/>
              <a:t>Issues</a:t>
            </a:r>
            <a:endParaRPr lang="en-US" sz="3000" dirty="0"/>
          </a:p>
        </p:txBody>
      </p:sp>
      <p:sp>
        <p:nvSpPr>
          <p:cNvPr id="10" name="TextBox 9"/>
          <p:cNvSpPr txBox="1"/>
          <p:nvPr/>
        </p:nvSpPr>
        <p:spPr>
          <a:xfrm>
            <a:off x="2026635" y="1162833"/>
            <a:ext cx="184731" cy="248209"/>
          </a:xfrm>
          <a:prstGeom prst="rect">
            <a:avLst/>
          </a:prstGeom>
          <a:noFill/>
        </p:spPr>
        <p:txBody>
          <a:bodyPr wrap="none" rtlCol="0">
            <a:spAutoFit/>
          </a:bodyPr>
          <a:lstStyle/>
          <a:p>
            <a:endParaRPr lang="en-US" sz="1013" dirty="0"/>
          </a:p>
        </p:txBody>
      </p:sp>
      <p:sp>
        <p:nvSpPr>
          <p:cNvPr id="11" name="Content Placeholder 7"/>
          <p:cNvSpPr txBox="1">
            <a:spLocks/>
          </p:cNvSpPr>
          <p:nvPr/>
        </p:nvSpPr>
        <p:spPr>
          <a:xfrm>
            <a:off x="1778985" y="883433"/>
            <a:ext cx="2914649" cy="2545854"/>
          </a:xfrm>
          <a:prstGeom prst="rect">
            <a:avLst/>
          </a:prstGeom>
        </p:spPr>
        <p:txBody>
          <a:bodyPr>
            <a:normAutofit/>
          </a:bodyPr>
          <a:lstStyle>
            <a:lvl1pPr marL="0" indent="0" algn="ctr" defTabSz="457200" rtl="0" eaLnBrk="1" latinLnBrk="0" hangingPunct="1">
              <a:spcBef>
                <a:spcPct val="20000"/>
              </a:spcBef>
              <a:buFont typeface="Arial"/>
              <a:buNone/>
              <a:defRPr sz="2400" b="0" i="0" kern="1200">
                <a:solidFill>
                  <a:schemeClr val="tx1"/>
                </a:solidFill>
                <a:latin typeface="Helvetica"/>
                <a:ea typeface="+mn-ea"/>
                <a:cs typeface="Helvetica"/>
              </a:defRPr>
            </a:lvl1pPr>
            <a:lvl2pPr marL="457200" indent="0" algn="ctr" defTabSz="457200" rtl="0" eaLnBrk="1" latinLnBrk="0" hangingPunct="1">
              <a:spcBef>
                <a:spcPct val="20000"/>
              </a:spcBef>
              <a:buFont typeface="Arial"/>
              <a:buNone/>
              <a:defRPr sz="2000" b="0" i="0" kern="1200">
                <a:solidFill>
                  <a:schemeClr val="tx1"/>
                </a:solidFill>
                <a:latin typeface="Helvetica"/>
                <a:ea typeface="+mn-ea"/>
                <a:cs typeface="Helvetica"/>
              </a:defRPr>
            </a:lvl2pPr>
            <a:lvl3pPr marL="914400" indent="0" algn="ctr" defTabSz="457200" rtl="0" eaLnBrk="1" latinLnBrk="0" hangingPunct="1">
              <a:spcBef>
                <a:spcPct val="20000"/>
              </a:spcBef>
              <a:buFont typeface="Lucida Grande"/>
              <a:buNone/>
              <a:defRPr sz="1800" b="0" i="0" kern="1200">
                <a:solidFill>
                  <a:schemeClr val="tx1"/>
                </a:solidFill>
                <a:latin typeface="Helvetica"/>
                <a:ea typeface="+mn-ea"/>
                <a:cs typeface="Helvetica"/>
              </a:defRPr>
            </a:lvl3pPr>
            <a:lvl4pPr marL="1371600" indent="0" algn="ctr" defTabSz="457200" rtl="0" eaLnBrk="1" latinLnBrk="0" hangingPunct="1">
              <a:spcBef>
                <a:spcPct val="20000"/>
              </a:spcBef>
              <a:buFont typeface="Arial"/>
              <a:buNone/>
              <a:defRPr sz="1600" b="0" i="0" kern="1200">
                <a:solidFill>
                  <a:schemeClr val="tx1"/>
                </a:solidFill>
                <a:latin typeface="Helvetica"/>
                <a:ea typeface="+mn-ea"/>
                <a:cs typeface="Helvetica"/>
              </a:defRPr>
            </a:lvl4pPr>
            <a:lvl5pPr marL="1828800" indent="0" algn="ctr" defTabSz="457200" rtl="0" eaLnBrk="1" latinLnBrk="0" hangingPunct="1">
              <a:spcBef>
                <a:spcPct val="20000"/>
              </a:spcBef>
              <a:buFont typeface="Arial"/>
              <a:buNone/>
              <a:defRPr sz="1600" b="0" i="0" kern="1200">
                <a:solidFill>
                  <a:schemeClr val="tx2"/>
                </a:solidFill>
                <a:latin typeface="Helvetica"/>
                <a:ea typeface="+mn-ea"/>
                <a:cs typeface="Helvetica"/>
              </a:defRPr>
            </a:lvl5pPr>
            <a:lvl6pPr marL="2286000" indent="0" algn="ctr" defTabSz="457200" rtl="0" eaLnBrk="1" latinLnBrk="0" hangingPunct="1">
              <a:spcBef>
                <a:spcPct val="20000"/>
              </a:spcBef>
              <a:buFont typeface="Arial"/>
              <a:buNone/>
              <a:defRPr sz="1600" kern="1200">
                <a:solidFill>
                  <a:schemeClr val="tx1"/>
                </a:solidFill>
                <a:latin typeface="+mn-lt"/>
                <a:ea typeface="+mn-ea"/>
                <a:cs typeface="+mn-cs"/>
              </a:defRPr>
            </a:lvl6pPr>
            <a:lvl7pPr marL="2743200" indent="0" algn="ctr" defTabSz="457200" rtl="0" eaLnBrk="1" latinLnBrk="0" hangingPunct="1">
              <a:spcBef>
                <a:spcPct val="20000"/>
              </a:spcBef>
              <a:buFont typeface="Arial"/>
              <a:buNone/>
              <a:defRPr sz="1600" kern="1200">
                <a:solidFill>
                  <a:schemeClr val="tx1"/>
                </a:solidFill>
                <a:latin typeface="+mn-lt"/>
                <a:ea typeface="+mn-ea"/>
                <a:cs typeface="+mn-cs"/>
              </a:defRPr>
            </a:lvl7pPr>
            <a:lvl8pPr marL="3200400" indent="0" algn="ctr" defTabSz="457200" rtl="0" eaLnBrk="1" latinLnBrk="0" hangingPunct="1">
              <a:spcBef>
                <a:spcPct val="20000"/>
              </a:spcBef>
              <a:buFont typeface="Arial"/>
              <a:buNone/>
              <a:defRPr sz="1600" kern="1200">
                <a:solidFill>
                  <a:schemeClr val="tx1"/>
                </a:solidFill>
                <a:latin typeface="+mn-lt"/>
                <a:ea typeface="+mn-ea"/>
                <a:cs typeface="+mn-cs"/>
              </a:defRPr>
            </a:lvl8pPr>
            <a:lvl9pPr marL="3657600" indent="0" algn="ctr" defTabSz="457200" rtl="0" eaLnBrk="1" latinLnBrk="0" hangingPunct="1">
              <a:spcBef>
                <a:spcPct val="20000"/>
              </a:spcBef>
              <a:buFont typeface="Arial"/>
              <a:buNone/>
              <a:defRPr sz="1600" kern="1200">
                <a:solidFill>
                  <a:schemeClr val="tx1"/>
                </a:solidFill>
                <a:latin typeface="+mn-lt"/>
                <a:ea typeface="+mn-ea"/>
                <a:cs typeface="+mn-cs"/>
              </a:defRPr>
            </a:lvl9pPr>
          </a:lstStyle>
          <a:p>
            <a:pPr marL="192881" indent="-192881">
              <a:lnSpc>
                <a:spcPct val="110000"/>
              </a:lnSpc>
              <a:buFont typeface="Arial"/>
              <a:buChar char="•"/>
            </a:pPr>
            <a:endParaRPr lang="en-US" sz="1350" dirty="0"/>
          </a:p>
        </p:txBody>
      </p:sp>
      <p:sp>
        <p:nvSpPr>
          <p:cNvPr id="12" name="Rectangle 11"/>
          <p:cNvSpPr/>
          <p:nvPr/>
        </p:nvSpPr>
        <p:spPr>
          <a:xfrm>
            <a:off x="1857291" y="862858"/>
            <a:ext cx="4451350" cy="2218556"/>
          </a:xfrm>
          <a:prstGeom prst="rect">
            <a:avLst/>
          </a:prstGeom>
        </p:spPr>
        <p:txBody>
          <a:bodyPr wrap="square">
            <a:spAutoFit/>
          </a:bodyPr>
          <a:lstStyle/>
          <a:p>
            <a:pPr marL="321469" indent="-321469">
              <a:spcBef>
                <a:spcPts val="1013"/>
              </a:spcBef>
              <a:buFont typeface="Arial" panose="020B0604020202020204" pitchFamily="34" charset="0"/>
              <a:buChar char="•"/>
            </a:pPr>
            <a:r>
              <a:rPr lang="en-US" sz="2025" dirty="0">
                <a:solidFill>
                  <a:srgbClr val="2A75C2"/>
                </a:solidFill>
                <a:latin typeface="Helvetica"/>
              </a:rPr>
              <a:t>Management of multiple brands of Niagara Framework Licenses</a:t>
            </a:r>
          </a:p>
          <a:p>
            <a:pPr marL="321469" indent="-321469">
              <a:spcBef>
                <a:spcPts val="1013"/>
              </a:spcBef>
              <a:buFont typeface="Arial" panose="020B0604020202020204" pitchFamily="34" charset="0"/>
              <a:buChar char="•"/>
            </a:pPr>
            <a:r>
              <a:rPr lang="en-US" sz="2025" dirty="0">
                <a:solidFill>
                  <a:srgbClr val="2A75C2"/>
                </a:solidFill>
                <a:latin typeface="Helvetica"/>
              </a:rPr>
              <a:t>Keeping track of SMA dates and versioning</a:t>
            </a:r>
          </a:p>
          <a:p>
            <a:pPr marL="321469" indent="-321469">
              <a:spcBef>
                <a:spcPts val="1013"/>
              </a:spcBef>
              <a:buFont typeface="Arial" panose="020B0604020202020204" pitchFamily="34" charset="0"/>
              <a:buChar char="•"/>
            </a:pPr>
            <a:r>
              <a:rPr lang="en-US" sz="2025" dirty="0">
                <a:solidFill>
                  <a:srgbClr val="2A75C2"/>
                </a:solidFill>
                <a:latin typeface="Helvetica"/>
              </a:rPr>
              <a:t>Managing periodic Station backups</a:t>
            </a:r>
            <a:endParaRPr lang="en-US" sz="2025" dirty="0"/>
          </a:p>
        </p:txBody>
      </p:sp>
      <p:pic>
        <p:nvPicPr>
          <p:cNvPr id="13" name="Picture 12"/>
          <p:cNvPicPr>
            <a:picLocks noChangeAspect="1"/>
          </p:cNvPicPr>
          <p:nvPr/>
        </p:nvPicPr>
        <p:blipFill>
          <a:blip r:embed="rId2"/>
          <a:stretch>
            <a:fillRect/>
          </a:stretch>
        </p:blipFill>
        <p:spPr>
          <a:xfrm>
            <a:off x="2760707" y="3091730"/>
            <a:ext cx="4086225" cy="1414463"/>
          </a:xfrm>
          <a:prstGeom prst="rect">
            <a:avLst/>
          </a:prstGeom>
        </p:spPr>
      </p:pic>
    </p:spTree>
    <p:extLst>
      <p:ext uri="{BB962C8B-B14F-4D97-AF65-F5344CB8AC3E}">
        <p14:creationId xmlns:p14="http://schemas.microsoft.com/office/powerpoint/2010/main" val="35378098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Tridium Trade Up Program 2018</a:t>
            </a:r>
          </a:p>
        </p:txBody>
      </p:sp>
    </p:spTree>
    <p:extLst>
      <p:ext uri="{BB962C8B-B14F-4D97-AF65-F5344CB8AC3E}">
        <p14:creationId xmlns:p14="http://schemas.microsoft.com/office/powerpoint/2010/main" val="3186119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8E5D17-5618-B74E-A3ED-63BC40931B7F}" type="slidenum">
              <a:rPr lang="en-US" smtClean="0"/>
              <a:pPr/>
              <a:t>58</a:t>
            </a:fld>
            <a:endParaRPr lang="en-US"/>
          </a:p>
        </p:txBody>
      </p:sp>
      <p:sp>
        <p:nvSpPr>
          <p:cNvPr id="8" name="Title 1"/>
          <p:cNvSpPr>
            <a:spLocks noGrp="1"/>
          </p:cNvSpPr>
          <p:nvPr>
            <p:ph type="title"/>
          </p:nvPr>
        </p:nvSpPr>
        <p:spPr>
          <a:xfrm>
            <a:off x="1450818" y="434035"/>
            <a:ext cx="6076950" cy="373856"/>
          </a:xfrm>
        </p:spPr>
        <p:txBody>
          <a:bodyPr>
            <a:normAutofit fontScale="90000"/>
          </a:bodyPr>
          <a:lstStyle/>
          <a:p>
            <a:r>
              <a:rPr lang="en-US" dirty="0"/>
              <a:t>TUP 2018 – Experience Analytics</a:t>
            </a:r>
          </a:p>
        </p:txBody>
      </p:sp>
      <p:sp>
        <p:nvSpPr>
          <p:cNvPr id="9" name="TextBox 8"/>
          <p:cNvSpPr txBox="1"/>
          <p:nvPr/>
        </p:nvSpPr>
        <p:spPr>
          <a:xfrm>
            <a:off x="1413113" y="784601"/>
            <a:ext cx="6215739" cy="1569660"/>
          </a:xfrm>
          <a:prstGeom prst="rect">
            <a:avLst/>
          </a:prstGeom>
          <a:noFill/>
        </p:spPr>
        <p:txBody>
          <a:bodyPr wrap="square" rtlCol="0">
            <a:spAutoFit/>
          </a:bodyPr>
          <a:lstStyle/>
          <a:p>
            <a:r>
              <a:rPr lang="en-US" sz="1400" b="1" dirty="0"/>
              <a:t>Program Outline: </a:t>
            </a:r>
            <a:r>
              <a:rPr lang="en-US" sz="1400" dirty="0"/>
              <a:t>Trade in your old Legacy JACE for a JACE-8000 and get an additional 975 Niagara Analytic points plus NA Training!</a:t>
            </a:r>
          </a:p>
          <a:p>
            <a:pPr lvl="1"/>
            <a:r>
              <a:rPr lang="en-US" sz="1400" dirty="0"/>
              <a:t>Analytic feature increased from 25 to 1000</a:t>
            </a:r>
          </a:p>
          <a:p>
            <a:pPr marL="214313" indent="-214313">
              <a:buFont typeface="Arial" panose="020B0604020202020204" pitchFamily="34" charset="0"/>
              <a:buChar char="•"/>
            </a:pPr>
            <a:endParaRPr lang="en-US" sz="1350" dirty="0"/>
          </a:p>
          <a:p>
            <a:br>
              <a:rPr lang="en-US" sz="1350" dirty="0"/>
            </a:br>
            <a:endParaRPr lang="en-US" sz="1350" dirty="0"/>
          </a:p>
          <a:p>
            <a:endParaRPr lang="en-US" sz="1350" dirty="0"/>
          </a:p>
        </p:txBody>
      </p:sp>
      <p:sp>
        <p:nvSpPr>
          <p:cNvPr id="10" name="Rounded Rectangle 9"/>
          <p:cNvSpPr/>
          <p:nvPr/>
        </p:nvSpPr>
        <p:spPr>
          <a:xfrm>
            <a:off x="1450818" y="2442020"/>
            <a:ext cx="1967459" cy="30646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350" dirty="0">
              <a:solidFill>
                <a:schemeClr val="accent2"/>
              </a:solidFill>
            </a:endParaRPr>
          </a:p>
        </p:txBody>
      </p:sp>
      <p:sp>
        <p:nvSpPr>
          <p:cNvPr id="11" name="Rounded Rectangle 10"/>
          <p:cNvSpPr/>
          <p:nvPr/>
        </p:nvSpPr>
        <p:spPr>
          <a:xfrm>
            <a:off x="3648660" y="2453262"/>
            <a:ext cx="1967459" cy="30646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350" dirty="0">
              <a:solidFill>
                <a:schemeClr val="accent2"/>
              </a:solidFill>
            </a:endParaRPr>
          </a:p>
        </p:txBody>
      </p:sp>
      <p:sp>
        <p:nvSpPr>
          <p:cNvPr id="12" name="Rounded Rectangle 11"/>
          <p:cNvSpPr/>
          <p:nvPr/>
        </p:nvSpPr>
        <p:spPr>
          <a:xfrm>
            <a:off x="5846502" y="2453262"/>
            <a:ext cx="1967459" cy="30646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350" dirty="0">
              <a:solidFill>
                <a:schemeClr val="accent2"/>
              </a:solidFill>
            </a:endParaRP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4166" y="1512602"/>
            <a:ext cx="2309019" cy="1558588"/>
          </a:xfrm>
          <a:prstGeom prst="rect">
            <a:avLst/>
          </a:prstGeom>
        </p:spPr>
      </p:pic>
      <p:sp>
        <p:nvSpPr>
          <p:cNvPr id="14" name="TextBox 13"/>
          <p:cNvSpPr txBox="1"/>
          <p:nvPr/>
        </p:nvSpPr>
        <p:spPr>
          <a:xfrm>
            <a:off x="1720986" y="3007148"/>
            <a:ext cx="1545616" cy="469359"/>
          </a:xfrm>
          <a:prstGeom prst="rect">
            <a:avLst/>
          </a:prstGeom>
          <a:noFill/>
        </p:spPr>
        <p:txBody>
          <a:bodyPr wrap="none" rtlCol="0">
            <a:spAutoFit/>
          </a:bodyPr>
          <a:lstStyle/>
          <a:p>
            <a:r>
              <a:rPr lang="en-US" sz="1350" dirty="0"/>
              <a:t>JACE-8000</a:t>
            </a:r>
            <a:br>
              <a:rPr lang="en-US" sz="1350" dirty="0"/>
            </a:br>
            <a:r>
              <a:rPr lang="en-US" sz="1100" dirty="0"/>
              <a:t>+1000 Analytic Points</a:t>
            </a:r>
            <a:endParaRPr lang="en-US" sz="1050" dirty="0"/>
          </a:p>
        </p:txBody>
      </p:sp>
      <p:sp>
        <p:nvSpPr>
          <p:cNvPr id="15" name="TextBox 14"/>
          <p:cNvSpPr txBox="1"/>
          <p:nvPr/>
        </p:nvSpPr>
        <p:spPr>
          <a:xfrm>
            <a:off x="3727179" y="2997173"/>
            <a:ext cx="1875388" cy="623248"/>
          </a:xfrm>
          <a:prstGeom prst="rect">
            <a:avLst/>
          </a:prstGeom>
          <a:noFill/>
        </p:spPr>
        <p:txBody>
          <a:bodyPr wrap="square" rtlCol="0">
            <a:spAutoFit/>
          </a:bodyPr>
          <a:lstStyle/>
          <a:p>
            <a:pPr algn="ctr"/>
            <a:r>
              <a:rPr lang="en-US" sz="1350" dirty="0"/>
              <a:t>Training Included</a:t>
            </a:r>
          </a:p>
          <a:p>
            <a:pPr algn="ctr"/>
            <a:r>
              <a:rPr lang="en-US" sz="1050" dirty="0"/>
              <a:t>One seat for SI and one for End User see details</a:t>
            </a:r>
          </a:p>
        </p:txBody>
      </p:sp>
      <p:pic>
        <p:nvPicPr>
          <p:cNvPr id="16" name="Picture 4" descr="https://www.lucasware.com/wp-content/uploads/2017/12/traini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5573" y="1720454"/>
            <a:ext cx="1013632" cy="88604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 name="Picture 8" descr="http://raptoreng.com/wp-content/uploads/2015/06/Post1-Large-Blog-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6502" y="1523680"/>
            <a:ext cx="1949714" cy="102803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6041591" y="2789964"/>
            <a:ext cx="1577279" cy="807913"/>
          </a:xfrm>
          <a:prstGeom prst="rect">
            <a:avLst/>
          </a:prstGeom>
          <a:noFill/>
        </p:spPr>
        <p:txBody>
          <a:bodyPr wrap="square" rtlCol="0">
            <a:spAutoFit/>
          </a:bodyPr>
          <a:lstStyle/>
          <a:p>
            <a:pPr algn="ctr"/>
            <a:r>
              <a:rPr lang="en-US" sz="1350" dirty="0"/>
              <a:t>Still using AX? </a:t>
            </a:r>
            <a:r>
              <a:rPr lang="en-US" sz="1100" dirty="0"/>
              <a:t>Need time to transition?</a:t>
            </a:r>
          </a:p>
          <a:p>
            <a:pPr algn="ctr"/>
            <a:r>
              <a:rPr lang="en-US" sz="1100" dirty="0"/>
              <a:t>AX license included</a:t>
            </a:r>
          </a:p>
        </p:txBody>
      </p:sp>
      <p:sp>
        <p:nvSpPr>
          <p:cNvPr id="19" name="TextBox 18"/>
          <p:cNvSpPr txBox="1"/>
          <p:nvPr/>
        </p:nvSpPr>
        <p:spPr>
          <a:xfrm>
            <a:off x="3604968" y="3724267"/>
            <a:ext cx="2165978" cy="300082"/>
          </a:xfrm>
          <a:prstGeom prst="rect">
            <a:avLst/>
          </a:prstGeom>
          <a:noFill/>
        </p:spPr>
        <p:txBody>
          <a:bodyPr wrap="none" rtlCol="0">
            <a:spAutoFit/>
          </a:bodyPr>
          <a:lstStyle/>
          <a:p>
            <a:r>
              <a:rPr lang="en-US" sz="1350" dirty="0"/>
              <a:t>$</a:t>
            </a:r>
            <a:r>
              <a:rPr lang="en-US" sz="1350" b="1" dirty="0">
                <a:solidFill>
                  <a:srgbClr val="7EB338"/>
                </a:solidFill>
              </a:rPr>
              <a:t>1500</a:t>
            </a:r>
            <a:r>
              <a:rPr lang="en-US" sz="1350" dirty="0"/>
              <a:t> savings per project</a:t>
            </a:r>
          </a:p>
        </p:txBody>
      </p:sp>
      <p:sp>
        <p:nvSpPr>
          <p:cNvPr id="20" name="TextBox 19"/>
          <p:cNvSpPr txBox="1"/>
          <p:nvPr/>
        </p:nvSpPr>
        <p:spPr>
          <a:xfrm>
            <a:off x="5914596" y="3724267"/>
            <a:ext cx="1992853" cy="300082"/>
          </a:xfrm>
          <a:prstGeom prst="rect">
            <a:avLst/>
          </a:prstGeom>
          <a:noFill/>
        </p:spPr>
        <p:txBody>
          <a:bodyPr wrap="none" rtlCol="0">
            <a:spAutoFit/>
          </a:bodyPr>
          <a:lstStyle/>
          <a:p>
            <a:r>
              <a:rPr lang="en-US" sz="1350" dirty="0"/>
              <a:t>$</a:t>
            </a:r>
            <a:r>
              <a:rPr lang="en-US" sz="1350" b="1" dirty="0">
                <a:solidFill>
                  <a:srgbClr val="7EB338"/>
                </a:solidFill>
              </a:rPr>
              <a:t>900</a:t>
            </a:r>
            <a:r>
              <a:rPr lang="en-US" sz="1350" dirty="0"/>
              <a:t> savings per JACE</a:t>
            </a:r>
          </a:p>
        </p:txBody>
      </p:sp>
      <p:sp>
        <p:nvSpPr>
          <p:cNvPr id="21" name="TextBox 20"/>
          <p:cNvSpPr txBox="1"/>
          <p:nvPr/>
        </p:nvSpPr>
        <p:spPr>
          <a:xfrm>
            <a:off x="1413113" y="3716593"/>
            <a:ext cx="2089033" cy="300082"/>
          </a:xfrm>
          <a:prstGeom prst="rect">
            <a:avLst/>
          </a:prstGeom>
          <a:noFill/>
        </p:spPr>
        <p:txBody>
          <a:bodyPr wrap="none" rtlCol="0">
            <a:spAutoFit/>
          </a:bodyPr>
          <a:lstStyle/>
          <a:p>
            <a:r>
              <a:rPr lang="en-US" sz="1350" dirty="0"/>
              <a:t>$</a:t>
            </a:r>
            <a:r>
              <a:rPr lang="en-US" sz="1350" b="1" dirty="0">
                <a:solidFill>
                  <a:srgbClr val="7EB338"/>
                </a:solidFill>
              </a:rPr>
              <a:t>1500</a:t>
            </a:r>
            <a:r>
              <a:rPr lang="en-US" sz="1350" dirty="0"/>
              <a:t> savings per JACE</a:t>
            </a:r>
          </a:p>
        </p:txBody>
      </p:sp>
    </p:spTree>
    <p:extLst>
      <p:ext uri="{BB962C8B-B14F-4D97-AF65-F5344CB8AC3E}">
        <p14:creationId xmlns:p14="http://schemas.microsoft.com/office/powerpoint/2010/main" val="368950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p:bldP spid="18" grpId="0"/>
      <p:bldP spid="19" grpId="0"/>
      <p:bldP spid="2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461365" y="445323"/>
            <a:ext cx="6076950" cy="373856"/>
          </a:xfrm>
        </p:spPr>
        <p:txBody>
          <a:bodyPr>
            <a:normAutofit fontScale="90000"/>
          </a:bodyPr>
          <a:lstStyle/>
          <a:p>
            <a:r>
              <a:rPr lang="en-US" dirty="0"/>
              <a:t>TUP 2018 – Enterprise Discount</a:t>
            </a:r>
          </a:p>
        </p:txBody>
      </p:sp>
      <p:sp>
        <p:nvSpPr>
          <p:cNvPr id="7" name="TextBox 6"/>
          <p:cNvSpPr txBox="1"/>
          <p:nvPr/>
        </p:nvSpPr>
        <p:spPr>
          <a:xfrm>
            <a:off x="1461365" y="1112535"/>
            <a:ext cx="6393680" cy="1338828"/>
          </a:xfrm>
          <a:prstGeom prst="rect">
            <a:avLst/>
          </a:prstGeom>
          <a:noFill/>
        </p:spPr>
        <p:txBody>
          <a:bodyPr wrap="square" rtlCol="0">
            <a:spAutoFit/>
          </a:bodyPr>
          <a:lstStyle/>
          <a:p>
            <a:r>
              <a:rPr lang="en-US" sz="1350" b="1" dirty="0"/>
              <a:t>Program Outline: </a:t>
            </a:r>
            <a:r>
              <a:rPr lang="en-US" sz="1350" dirty="0"/>
              <a:t>For larger trade ups, in addition to the analytics package these orders will also be eligible for an additional 10% discount on the software license</a:t>
            </a:r>
          </a:p>
          <a:p>
            <a:pPr marL="214313" indent="-214313">
              <a:buFont typeface="Arial" panose="020B0604020202020204" pitchFamily="34" charset="0"/>
              <a:buChar char="•"/>
            </a:pPr>
            <a:endParaRPr lang="en-US" sz="1350" dirty="0"/>
          </a:p>
          <a:p>
            <a:br>
              <a:rPr lang="en-US" sz="1350" dirty="0"/>
            </a:br>
            <a:endParaRPr lang="en-US" sz="1350" dirty="0"/>
          </a:p>
          <a:p>
            <a:endParaRPr lang="en-US" sz="1350" dirty="0"/>
          </a:p>
        </p:txBody>
      </p:sp>
      <p:sp>
        <p:nvSpPr>
          <p:cNvPr id="8" name="Rounded Rectangle 7"/>
          <p:cNvSpPr/>
          <p:nvPr/>
        </p:nvSpPr>
        <p:spPr>
          <a:xfrm>
            <a:off x="2656028" y="2881539"/>
            <a:ext cx="4248281" cy="306467"/>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pPr algn="ctr"/>
            <a:endParaRPr lang="en-US" sz="1350" dirty="0">
              <a:solidFill>
                <a:schemeClr val="accent2"/>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437" y="2324343"/>
            <a:ext cx="2309019" cy="1558588"/>
          </a:xfrm>
          <a:prstGeom prst="rect">
            <a:avLst/>
          </a:prstGeom>
        </p:spPr>
      </p:pic>
      <p:sp>
        <p:nvSpPr>
          <p:cNvPr id="11" name="TextBox 10"/>
          <p:cNvSpPr txBox="1"/>
          <p:nvPr/>
        </p:nvSpPr>
        <p:spPr>
          <a:xfrm>
            <a:off x="3758735" y="3960218"/>
            <a:ext cx="2425729" cy="300082"/>
          </a:xfrm>
          <a:prstGeom prst="rect">
            <a:avLst/>
          </a:prstGeom>
          <a:noFill/>
        </p:spPr>
        <p:txBody>
          <a:bodyPr wrap="none" rtlCol="0">
            <a:spAutoFit/>
          </a:bodyPr>
          <a:lstStyle/>
          <a:p>
            <a:r>
              <a:rPr lang="en-US" sz="1350" dirty="0"/>
              <a:t>$</a:t>
            </a:r>
            <a:r>
              <a:rPr lang="en-US" sz="1350" b="1" dirty="0">
                <a:solidFill>
                  <a:srgbClr val="92D050"/>
                </a:solidFill>
              </a:rPr>
              <a:t>750-1100</a:t>
            </a:r>
            <a:r>
              <a:rPr lang="en-US" sz="1350" dirty="0"/>
              <a:t> savings per JACE</a:t>
            </a:r>
          </a:p>
        </p:txBody>
      </p:sp>
      <p:sp>
        <p:nvSpPr>
          <p:cNvPr id="12" name="TextBox 11"/>
          <p:cNvSpPr txBox="1"/>
          <p:nvPr/>
        </p:nvSpPr>
        <p:spPr>
          <a:xfrm>
            <a:off x="2656029" y="2342729"/>
            <a:ext cx="4248280" cy="1177245"/>
          </a:xfrm>
          <a:prstGeom prst="rect">
            <a:avLst/>
          </a:prstGeom>
          <a:noFill/>
        </p:spPr>
        <p:txBody>
          <a:bodyPr wrap="square" rtlCol="0">
            <a:spAutoFit/>
          </a:bodyPr>
          <a:lstStyle/>
          <a:p>
            <a:pPr algn="ctr"/>
            <a:r>
              <a:rPr lang="en-US" sz="1600" dirty="0"/>
              <a:t>Trade in orders of </a:t>
            </a:r>
            <a:r>
              <a:rPr lang="en-US" sz="1600" b="1" dirty="0"/>
              <a:t>15</a:t>
            </a:r>
            <a:r>
              <a:rPr lang="en-US" sz="1600" dirty="0"/>
              <a:t> legacy JACEs or more</a:t>
            </a:r>
          </a:p>
          <a:p>
            <a:pPr algn="ctr"/>
            <a:endParaRPr lang="en-US" sz="1050" dirty="0"/>
          </a:p>
          <a:p>
            <a:pPr algn="ctr"/>
            <a:r>
              <a:rPr lang="en-US" sz="3200" dirty="0"/>
              <a:t>10% </a:t>
            </a:r>
          </a:p>
          <a:p>
            <a:pPr algn="ctr"/>
            <a:r>
              <a:rPr lang="en-US" sz="1200" b="1" dirty="0"/>
              <a:t>Discount on 8100 or 8200 only</a:t>
            </a:r>
          </a:p>
        </p:txBody>
      </p:sp>
    </p:spTree>
    <p:extLst>
      <p:ext uri="{BB962C8B-B14F-4D97-AF65-F5344CB8AC3E}">
        <p14:creationId xmlns:p14="http://schemas.microsoft.com/office/powerpoint/2010/main" val="2488146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endParaRPr lang="en-US" i="1" dirty="0"/>
          </a:p>
        </p:txBody>
      </p:sp>
      <p:sp>
        <p:nvSpPr>
          <p:cNvPr id="3" name="Content Placeholder 2"/>
          <p:cNvSpPr>
            <a:spLocks noGrp="1"/>
          </p:cNvSpPr>
          <p:nvPr>
            <p:ph idx="1"/>
          </p:nvPr>
        </p:nvSpPr>
        <p:spPr/>
        <p:txBody>
          <a:bodyPr/>
          <a:lstStyle/>
          <a:p>
            <a:r>
              <a:rPr lang="en-US" dirty="0"/>
              <a:t>Establish a professional Niagara sales community</a:t>
            </a:r>
          </a:p>
          <a:p>
            <a:r>
              <a:rPr lang="en-US" dirty="0"/>
              <a:t>Learn from experienced community members</a:t>
            </a:r>
          </a:p>
          <a:p>
            <a:r>
              <a:rPr lang="en-US" dirty="0"/>
              <a:t>Share best practices, research, strategies, tactics …</a:t>
            </a:r>
          </a:p>
          <a:p>
            <a:r>
              <a:rPr lang="en-US" dirty="0"/>
              <a:t>Get your team productive – faster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1127517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Available Training Resources</a:t>
            </a:r>
          </a:p>
        </p:txBody>
      </p:sp>
      <p:sp>
        <p:nvSpPr>
          <p:cNvPr id="3" name="Text Placeholder 2"/>
          <p:cNvSpPr>
            <a:spLocks noGrp="1"/>
          </p:cNvSpPr>
          <p:nvPr>
            <p:ph type="body" idx="1"/>
          </p:nvPr>
        </p:nvSpPr>
        <p:spPr/>
        <p:txBody>
          <a:bodyPr>
            <a:normAutofit/>
          </a:bodyPr>
          <a:lstStyle/>
          <a:p>
            <a:r>
              <a:rPr lang="en-US" dirty="0"/>
              <a:t>Online </a:t>
            </a:r>
          </a:p>
          <a:p>
            <a:r>
              <a:rPr lang="en-US" dirty="0"/>
              <a:t>Community</a:t>
            </a:r>
          </a:p>
        </p:txBody>
      </p:sp>
    </p:spTree>
    <p:extLst>
      <p:ext uri="{BB962C8B-B14F-4D97-AF65-F5344CB8AC3E}">
        <p14:creationId xmlns:p14="http://schemas.microsoft.com/office/powerpoint/2010/main" val="3815099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p:cNvSpPr/>
          <p:nvPr/>
        </p:nvSpPr>
        <p:spPr>
          <a:xfrm>
            <a:off x="6877641" y="3149902"/>
            <a:ext cx="1302524" cy="760808"/>
          </a:xfrm>
          <a:prstGeom prst="cloud">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Market Place</a:t>
            </a:r>
          </a:p>
        </p:txBody>
      </p:sp>
      <p:sp>
        <p:nvSpPr>
          <p:cNvPr id="2" name="Title 1"/>
          <p:cNvSpPr>
            <a:spLocks noGrp="1"/>
          </p:cNvSpPr>
          <p:nvPr>
            <p:ph type="title"/>
          </p:nvPr>
        </p:nvSpPr>
        <p:spPr>
          <a:xfrm>
            <a:off x="1143000" y="0"/>
            <a:ext cx="6858000" cy="857250"/>
          </a:xfrm>
        </p:spPr>
        <p:txBody>
          <a:bodyPr/>
          <a:lstStyle/>
          <a:p>
            <a:pPr algn="ctr"/>
            <a:r>
              <a:rPr lang="en-US" dirty="0"/>
              <a:t>Tridium U Platform</a:t>
            </a:r>
          </a:p>
        </p:txBody>
      </p:sp>
      <p:sp>
        <p:nvSpPr>
          <p:cNvPr id="4" name="Slide Number Placeholder 3"/>
          <p:cNvSpPr>
            <a:spLocks noGrp="1"/>
          </p:cNvSpPr>
          <p:nvPr>
            <p:ph type="sldNum" sz="quarter" idx="4294967295"/>
          </p:nvPr>
        </p:nvSpPr>
        <p:spPr>
          <a:xfrm>
            <a:off x="3771900" y="4675776"/>
            <a:ext cx="1600200" cy="273844"/>
          </a:xfrm>
        </p:spPr>
        <p:txBody>
          <a:bodyPr/>
          <a:lstStyle/>
          <a:p>
            <a:fld id="{C18E5D17-5618-B74E-A3ED-63BC40931B7F}" type="slidenum">
              <a:rPr lang="en-US" smtClean="0"/>
              <a:pPr/>
              <a:t>61</a:t>
            </a:fld>
            <a:endParaRPr lang="en-US" dirty="0"/>
          </a:p>
        </p:txBody>
      </p:sp>
      <p:pic>
        <p:nvPicPr>
          <p:cNvPr id="101378" name="Picture 2"/>
          <p:cNvPicPr>
            <a:picLocks noGrp="1" noChangeAspect="1" noChangeArrowheads="1"/>
          </p:cNvPicPr>
          <p:nvPr>
            <p:ph idx="1"/>
          </p:nvPr>
        </p:nvPicPr>
        <p:blipFill>
          <a:blip r:embed="rId4"/>
          <a:srcRect/>
          <a:stretch>
            <a:fillRect/>
          </a:stretch>
        </p:blipFill>
        <p:spPr bwMode="auto">
          <a:xfrm>
            <a:off x="2852659" y="798636"/>
            <a:ext cx="3536863" cy="1900123"/>
          </a:xfrm>
          <a:prstGeom prst="rect">
            <a:avLst/>
          </a:prstGeom>
          <a:noFill/>
          <a:ln w="9525">
            <a:noFill/>
            <a:miter lim="800000"/>
            <a:headEnd/>
            <a:tailEnd/>
          </a:ln>
        </p:spPr>
      </p:pic>
      <p:sp>
        <p:nvSpPr>
          <p:cNvPr id="7" name="Rectangle 6"/>
          <p:cNvSpPr/>
          <p:nvPr/>
        </p:nvSpPr>
        <p:spPr>
          <a:xfrm>
            <a:off x="2413177" y="3981450"/>
            <a:ext cx="4446824" cy="694142"/>
          </a:xfrm>
          <a:prstGeom prst="rect">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IoT Training Portfolio</a:t>
            </a:r>
          </a:p>
        </p:txBody>
      </p:sp>
      <p:sp>
        <p:nvSpPr>
          <p:cNvPr id="11" name="TextBox 10"/>
          <p:cNvSpPr txBox="1"/>
          <p:nvPr/>
        </p:nvSpPr>
        <p:spPr>
          <a:xfrm>
            <a:off x="5500688" y="4073079"/>
            <a:ext cx="1057275" cy="507831"/>
          </a:xfrm>
          <a:prstGeom prst="rect">
            <a:avLst/>
          </a:prstGeom>
          <a:noFill/>
        </p:spPr>
        <p:txBody>
          <a:bodyPr wrap="square" rtlCol="0">
            <a:spAutoFit/>
          </a:bodyPr>
          <a:lstStyle/>
          <a:p>
            <a:pPr algn="ctr"/>
            <a:r>
              <a:rPr lang="en-US" sz="1350" dirty="0">
                <a:solidFill>
                  <a:schemeClr val="bg1"/>
                </a:solidFill>
              </a:rPr>
              <a:t>Partner Ecosystem</a:t>
            </a:r>
          </a:p>
        </p:txBody>
      </p:sp>
      <p:sp>
        <p:nvSpPr>
          <p:cNvPr id="13" name="TextBox 12"/>
          <p:cNvSpPr txBox="1"/>
          <p:nvPr/>
        </p:nvSpPr>
        <p:spPr>
          <a:xfrm>
            <a:off x="2542875" y="4073079"/>
            <a:ext cx="1057275" cy="507831"/>
          </a:xfrm>
          <a:prstGeom prst="rect">
            <a:avLst/>
          </a:prstGeom>
          <a:noFill/>
        </p:spPr>
        <p:txBody>
          <a:bodyPr wrap="square" rtlCol="0">
            <a:spAutoFit/>
          </a:bodyPr>
          <a:lstStyle/>
          <a:p>
            <a:pPr algn="ctr"/>
            <a:r>
              <a:rPr lang="en-US" sz="1350" dirty="0">
                <a:solidFill>
                  <a:schemeClr val="bg1"/>
                </a:solidFill>
              </a:rPr>
              <a:t>Tridium</a:t>
            </a:r>
          </a:p>
          <a:p>
            <a:pPr algn="ctr"/>
            <a:r>
              <a:rPr lang="en-US" sz="1350" dirty="0">
                <a:solidFill>
                  <a:schemeClr val="bg1"/>
                </a:solidFill>
              </a:rPr>
              <a:t>U</a:t>
            </a:r>
          </a:p>
        </p:txBody>
      </p:sp>
      <p:sp>
        <p:nvSpPr>
          <p:cNvPr id="16" name="Up Arrow 15"/>
          <p:cNvSpPr/>
          <p:nvPr/>
        </p:nvSpPr>
        <p:spPr>
          <a:xfrm>
            <a:off x="3255527" y="2837258"/>
            <a:ext cx="792889" cy="1040444"/>
          </a:xfrm>
          <a:prstGeom prst="up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vert="wordArtVert" rtlCol="0" anchor="ctr"/>
          <a:lstStyle/>
          <a:p>
            <a:pPr algn="ctr"/>
            <a:r>
              <a:rPr lang="en-US" sz="1200" dirty="0"/>
              <a:t>ILT</a:t>
            </a:r>
          </a:p>
        </p:txBody>
      </p:sp>
      <p:sp>
        <p:nvSpPr>
          <p:cNvPr id="17" name="Up Arrow 16"/>
          <p:cNvSpPr/>
          <p:nvPr/>
        </p:nvSpPr>
        <p:spPr>
          <a:xfrm>
            <a:off x="4048416" y="2486025"/>
            <a:ext cx="792889" cy="1391677"/>
          </a:xfrm>
          <a:prstGeom prst="up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vert="wordArtVert" rtlCol="0" anchor="ctr"/>
          <a:lstStyle/>
          <a:p>
            <a:pPr algn="ctr"/>
            <a:r>
              <a:rPr lang="en-US" sz="900" dirty="0"/>
              <a:t>VIRTUAL</a:t>
            </a:r>
          </a:p>
        </p:txBody>
      </p:sp>
      <p:sp>
        <p:nvSpPr>
          <p:cNvPr id="18" name="Up Arrow 17"/>
          <p:cNvSpPr/>
          <p:nvPr/>
        </p:nvSpPr>
        <p:spPr>
          <a:xfrm>
            <a:off x="4975656" y="2257262"/>
            <a:ext cx="792889" cy="1620440"/>
          </a:xfrm>
          <a:prstGeom prst="upArrow">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vert="wordArtVert" rtlCol="0" anchor="ctr"/>
          <a:lstStyle/>
          <a:p>
            <a:pPr algn="ctr"/>
            <a:r>
              <a:rPr lang="en-US" sz="900" dirty="0"/>
              <a:t>ELEARNING</a:t>
            </a:r>
          </a:p>
        </p:txBody>
      </p:sp>
      <p:sp>
        <p:nvSpPr>
          <p:cNvPr id="20" name="Oval 19"/>
          <p:cNvSpPr/>
          <p:nvPr/>
        </p:nvSpPr>
        <p:spPr>
          <a:xfrm>
            <a:off x="1390211" y="237841"/>
            <a:ext cx="1175384" cy="666750"/>
          </a:xfrm>
          <a:prstGeom prst="ellipse">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Training Partners</a:t>
            </a:r>
          </a:p>
        </p:txBody>
      </p:sp>
      <p:sp>
        <p:nvSpPr>
          <p:cNvPr id="21" name="Oval 20"/>
          <p:cNvSpPr/>
          <p:nvPr/>
        </p:nvSpPr>
        <p:spPr>
          <a:xfrm>
            <a:off x="6639299" y="235731"/>
            <a:ext cx="1367843" cy="666750"/>
          </a:xfrm>
          <a:prstGeom prst="ellipse">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Colleges/CEU </a:t>
            </a:r>
          </a:p>
        </p:txBody>
      </p:sp>
      <p:sp>
        <p:nvSpPr>
          <p:cNvPr id="22" name="Oval 21"/>
          <p:cNvSpPr/>
          <p:nvPr/>
        </p:nvSpPr>
        <p:spPr>
          <a:xfrm>
            <a:off x="6683597" y="1292686"/>
            <a:ext cx="1913108" cy="666750"/>
          </a:xfrm>
          <a:prstGeom prst="ellipse">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Online Communities</a:t>
            </a:r>
          </a:p>
        </p:txBody>
      </p:sp>
      <p:sp>
        <p:nvSpPr>
          <p:cNvPr id="23" name="TextBox 22"/>
          <p:cNvSpPr txBox="1"/>
          <p:nvPr/>
        </p:nvSpPr>
        <p:spPr>
          <a:xfrm>
            <a:off x="2892512" y="580251"/>
            <a:ext cx="3509294" cy="300082"/>
          </a:xfrm>
          <a:prstGeom prst="rect">
            <a:avLst/>
          </a:prstGeom>
          <a:noFill/>
        </p:spPr>
        <p:txBody>
          <a:bodyPr wrap="none" rtlCol="0">
            <a:spAutoFit/>
          </a:bodyPr>
          <a:lstStyle/>
          <a:p>
            <a:r>
              <a:rPr lang="en-US" sz="1350" b="1" dirty="0"/>
              <a:t>Continual Education Anytime, Anywhere</a:t>
            </a:r>
          </a:p>
        </p:txBody>
      </p:sp>
      <p:sp>
        <p:nvSpPr>
          <p:cNvPr id="25" name="Chevron 24"/>
          <p:cNvSpPr/>
          <p:nvPr/>
        </p:nvSpPr>
        <p:spPr>
          <a:xfrm rot="-2700000">
            <a:off x="6471610" y="3862190"/>
            <a:ext cx="562433" cy="352425"/>
          </a:xfrm>
          <a:prstGeom prst="chevron">
            <a:avLst/>
          </a:prstGeom>
          <a:solidFill>
            <a:schemeClr val="accent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27" name="TextBox 26"/>
          <p:cNvSpPr txBox="1"/>
          <p:nvPr/>
        </p:nvSpPr>
        <p:spPr>
          <a:xfrm>
            <a:off x="774498" y="2721704"/>
            <a:ext cx="2281394" cy="300082"/>
          </a:xfrm>
          <a:prstGeom prst="rect">
            <a:avLst/>
          </a:prstGeom>
          <a:noFill/>
        </p:spPr>
        <p:txBody>
          <a:bodyPr wrap="none" rtlCol="0">
            <a:spAutoFit/>
          </a:bodyPr>
          <a:lstStyle/>
          <a:p>
            <a:r>
              <a:rPr lang="en-US" sz="1350" b="1" dirty="0"/>
              <a:t>Smart, Connected People</a:t>
            </a:r>
          </a:p>
        </p:txBody>
      </p:sp>
      <p:sp>
        <p:nvSpPr>
          <p:cNvPr id="28" name="Cloud 27"/>
          <p:cNvSpPr/>
          <p:nvPr/>
        </p:nvSpPr>
        <p:spPr>
          <a:xfrm>
            <a:off x="6752826" y="2185105"/>
            <a:ext cx="1302524" cy="760808"/>
          </a:xfrm>
          <a:prstGeom prst="cloud">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Panels in the Cloud</a:t>
            </a:r>
          </a:p>
        </p:txBody>
      </p:sp>
      <p:sp>
        <p:nvSpPr>
          <p:cNvPr id="30" name="Chevron 29"/>
          <p:cNvSpPr/>
          <p:nvPr/>
        </p:nvSpPr>
        <p:spPr>
          <a:xfrm rot="-2700000">
            <a:off x="6255334" y="2845997"/>
            <a:ext cx="562433" cy="352425"/>
          </a:xfrm>
          <a:prstGeom prst="chevron">
            <a:avLst/>
          </a:prstGeom>
          <a:solidFill>
            <a:schemeClr val="accent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Cloud 32"/>
          <p:cNvSpPr/>
          <p:nvPr/>
        </p:nvSpPr>
        <p:spPr>
          <a:xfrm>
            <a:off x="1151609" y="3109741"/>
            <a:ext cx="1302524" cy="760808"/>
          </a:xfrm>
          <a:prstGeom prst="cloud">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350" dirty="0"/>
              <a:t>LMS in CRM</a:t>
            </a:r>
          </a:p>
        </p:txBody>
      </p:sp>
      <p:sp>
        <p:nvSpPr>
          <p:cNvPr id="26" name="Chevron 25"/>
          <p:cNvSpPr/>
          <p:nvPr/>
        </p:nvSpPr>
        <p:spPr>
          <a:xfrm rot="-8100000">
            <a:off x="1997418" y="3815789"/>
            <a:ext cx="562433" cy="352425"/>
          </a:xfrm>
          <a:prstGeom prst="chevron">
            <a:avLst/>
          </a:prstGeom>
          <a:solidFill>
            <a:schemeClr val="accent5"/>
          </a:solid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Isosceles Triangle 34"/>
          <p:cNvSpPr/>
          <p:nvPr/>
        </p:nvSpPr>
        <p:spPr>
          <a:xfrm>
            <a:off x="851858" y="1032958"/>
            <a:ext cx="2126675" cy="704255"/>
          </a:xfrm>
          <a:prstGeom prst="triangle">
            <a:avLst/>
          </a:pr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a:t>Tiered Certification</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530" y="1884112"/>
            <a:ext cx="788670" cy="7886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0860" y="1882759"/>
            <a:ext cx="788670" cy="78867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79" y="1889082"/>
            <a:ext cx="787969" cy="787969"/>
          </a:xfrm>
          <a:prstGeom prst="rect">
            <a:avLst/>
          </a:prstGeom>
        </p:spPr>
      </p:pic>
    </p:spTree>
    <p:custDataLst>
      <p:tags r:id="rId1"/>
    </p:custDataLst>
    <p:extLst>
      <p:ext uri="{BB962C8B-B14F-4D97-AF65-F5344CB8AC3E}">
        <p14:creationId xmlns:p14="http://schemas.microsoft.com/office/powerpoint/2010/main" val="2270449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hlinkClick r:id="rId2"/>
              </a:rPr>
              <a:t>Tridium University Overview</a:t>
            </a:r>
            <a:endParaRPr lang="en-US" dirty="0"/>
          </a:p>
        </p:txBody>
      </p:sp>
      <p:pic>
        <p:nvPicPr>
          <p:cNvPr id="6" name="Content Placeholder 5"/>
          <p:cNvPicPr>
            <a:picLocks noGrp="1" noChangeAspect="1"/>
          </p:cNvPicPr>
          <p:nvPr>
            <p:ph idx="1"/>
          </p:nvPr>
        </p:nvPicPr>
        <p:blipFill>
          <a:blip r:embed="rId3"/>
          <a:stretch>
            <a:fillRect/>
          </a:stretch>
        </p:blipFill>
        <p:spPr>
          <a:xfrm>
            <a:off x="1959163" y="1200150"/>
            <a:ext cx="5225674" cy="30432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8547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Introduction to Niagara 4 (FREE)</a:t>
            </a:r>
          </a:p>
        </p:txBody>
      </p:sp>
      <p:pic>
        <p:nvPicPr>
          <p:cNvPr id="9" name="Content Placeholder 8"/>
          <p:cNvPicPr>
            <a:picLocks noGrp="1" noChangeAspect="1"/>
          </p:cNvPicPr>
          <p:nvPr>
            <p:ph idx="1"/>
          </p:nvPr>
        </p:nvPicPr>
        <p:blipFill>
          <a:blip r:embed="rId2"/>
          <a:stretch>
            <a:fillRect/>
          </a:stretch>
        </p:blipFill>
        <p:spPr>
          <a:xfrm>
            <a:off x="1485900" y="2359522"/>
            <a:ext cx="2922985" cy="1075729"/>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quarter" idx="13"/>
          </p:nvPr>
        </p:nvSpPr>
        <p:spPr/>
        <p:txBody>
          <a:bodyPr/>
          <a:lstStyle/>
          <a:p>
            <a:endParaRPr lang="en-US"/>
          </a:p>
        </p:txBody>
      </p:sp>
      <p:pic>
        <p:nvPicPr>
          <p:cNvPr id="10" name="Content Placeholder 9"/>
          <p:cNvPicPr>
            <a:picLocks noGrp="1" noChangeAspect="1"/>
          </p:cNvPicPr>
          <p:nvPr>
            <p:ph idx="14"/>
          </p:nvPr>
        </p:nvPicPr>
        <p:blipFill>
          <a:blip r:embed="rId3"/>
          <a:stretch>
            <a:fillRect/>
          </a:stretch>
        </p:blipFill>
        <p:spPr>
          <a:xfrm>
            <a:off x="4853683" y="1200151"/>
            <a:ext cx="2685850" cy="33944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2056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FREE Trainings</a:t>
            </a:r>
          </a:p>
        </p:txBody>
      </p:sp>
      <p:sp>
        <p:nvSpPr>
          <p:cNvPr id="3" name="Content Placeholder 2"/>
          <p:cNvSpPr>
            <a:spLocks noGrp="1"/>
          </p:cNvSpPr>
          <p:nvPr>
            <p:ph idx="1"/>
          </p:nvPr>
        </p:nvSpPr>
        <p:spPr/>
        <p:txBody>
          <a:bodyPr/>
          <a:lstStyle/>
          <a:p>
            <a:r>
              <a:rPr lang="en-US" dirty="0"/>
              <a:t>Niagara Community Account</a:t>
            </a:r>
          </a:p>
          <a:p>
            <a:r>
              <a:rPr lang="en-US" dirty="0"/>
              <a:t>Search “FREE”</a:t>
            </a:r>
          </a:p>
          <a:p>
            <a:r>
              <a:rPr lang="en-US" dirty="0"/>
              <a:t>Enroll in eLearning</a:t>
            </a:r>
          </a:p>
        </p:txBody>
      </p:sp>
      <p:sp>
        <p:nvSpPr>
          <p:cNvPr id="4" name="Text Placeholder 3"/>
          <p:cNvSpPr>
            <a:spLocks noGrp="1"/>
          </p:cNvSpPr>
          <p:nvPr>
            <p:ph type="body" sz="quarter" idx="13"/>
          </p:nvPr>
        </p:nvSpPr>
        <p:spPr/>
        <p:txBody>
          <a:bodyPr/>
          <a:lstStyle/>
          <a:p>
            <a:endParaRPr lang="en-US"/>
          </a:p>
        </p:txBody>
      </p:sp>
      <p:pic>
        <p:nvPicPr>
          <p:cNvPr id="6" name="Content Placeholder 5"/>
          <p:cNvPicPr>
            <a:picLocks noGrp="1" noChangeAspect="1"/>
          </p:cNvPicPr>
          <p:nvPr>
            <p:ph idx="14"/>
          </p:nvPr>
        </p:nvPicPr>
        <p:blipFill>
          <a:blip r:embed="rId2"/>
          <a:stretch>
            <a:fillRect/>
          </a:stretch>
        </p:blipFill>
        <p:spPr>
          <a:xfrm>
            <a:off x="4789488" y="1200155"/>
            <a:ext cx="3897312" cy="26142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83652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Crossover Certification</a:t>
            </a:r>
          </a:p>
        </p:txBody>
      </p:sp>
      <p:pic>
        <p:nvPicPr>
          <p:cNvPr id="5" name="Content Placeholder 4"/>
          <p:cNvPicPr>
            <a:picLocks noGrp="1" noChangeAspect="1"/>
          </p:cNvPicPr>
          <p:nvPr>
            <p:ph idx="1"/>
          </p:nvPr>
        </p:nvPicPr>
        <p:blipFill>
          <a:blip r:embed="rId2"/>
          <a:stretch>
            <a:fillRect/>
          </a:stretch>
        </p:blipFill>
        <p:spPr>
          <a:xfrm>
            <a:off x="2234726" y="1200150"/>
            <a:ext cx="4674548" cy="3394075"/>
          </a:xfrm>
          <a:prstGeom prst="rect">
            <a:avLst/>
          </a:prstGeom>
        </p:spPr>
      </p:pic>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1680201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TCP</a:t>
            </a:r>
          </a:p>
        </p:txBody>
      </p:sp>
      <p:pic>
        <p:nvPicPr>
          <p:cNvPr id="5" name="Content Placeholder 4"/>
          <p:cNvPicPr>
            <a:picLocks noGrp="1" noChangeAspect="1"/>
          </p:cNvPicPr>
          <p:nvPr>
            <p:ph idx="1"/>
          </p:nvPr>
        </p:nvPicPr>
        <p:blipFill>
          <a:blip r:embed="rId2"/>
          <a:stretch>
            <a:fillRect/>
          </a:stretch>
        </p:blipFill>
        <p:spPr>
          <a:xfrm>
            <a:off x="1550260" y="1200150"/>
            <a:ext cx="6043479" cy="339407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41461881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Advanced TCP</a:t>
            </a:r>
          </a:p>
        </p:txBody>
      </p:sp>
      <p:sp>
        <p:nvSpPr>
          <p:cNvPr id="4" name="Text Placeholder 3"/>
          <p:cNvSpPr>
            <a:spLocks noGrp="1"/>
          </p:cNvSpPr>
          <p:nvPr>
            <p:ph type="body" sz="quarter" idx="13"/>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2182639" y="1200150"/>
            <a:ext cx="4778722" cy="33940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5468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Analytics Certification</a:t>
            </a:r>
          </a:p>
        </p:txBody>
      </p:sp>
      <p:pic>
        <p:nvPicPr>
          <p:cNvPr id="5" name="Content Placeholder 4"/>
          <p:cNvPicPr>
            <a:picLocks noGrp="1" noChangeAspect="1"/>
          </p:cNvPicPr>
          <p:nvPr>
            <p:ph idx="1"/>
          </p:nvPr>
        </p:nvPicPr>
        <p:blipFill>
          <a:blip r:embed="rId2"/>
          <a:stretch>
            <a:fillRect/>
          </a:stretch>
        </p:blipFill>
        <p:spPr>
          <a:xfrm>
            <a:off x="1879399" y="1200150"/>
            <a:ext cx="5385201" cy="3394075"/>
          </a:xfrm>
          <a:prstGeom prst="rect">
            <a:avLst/>
          </a:prstGeom>
        </p:spPr>
      </p:pic>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397499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Analytics End User</a:t>
            </a:r>
          </a:p>
        </p:txBody>
      </p:sp>
      <p:sp>
        <p:nvSpPr>
          <p:cNvPr id="3" name="Content Placeholder 2"/>
          <p:cNvSpPr>
            <a:spLocks noGrp="1"/>
          </p:cNvSpPr>
          <p:nvPr>
            <p:ph idx="1"/>
          </p:nvPr>
        </p:nvSpPr>
        <p:spPr/>
        <p:txBody>
          <a:bodyPr/>
          <a:lstStyle/>
          <a:p>
            <a:pPr marL="257175" indent="-257175">
              <a:buFont typeface="Arial" panose="020B0604020202020204" pitchFamily="34" charset="0"/>
              <a:buChar char="•"/>
            </a:pPr>
            <a:r>
              <a:rPr lang="en-US" dirty="0"/>
              <a:t>Part of Trade Up Program</a:t>
            </a:r>
          </a:p>
          <a:p>
            <a:pPr marL="257175" indent="-257175">
              <a:buFont typeface="Arial" panose="020B0604020202020204" pitchFamily="34" charset="0"/>
              <a:buChar char="•"/>
            </a:pPr>
            <a:r>
              <a:rPr lang="en-US" dirty="0"/>
              <a:t>1 seat for End User</a:t>
            </a:r>
          </a:p>
          <a:p>
            <a:pPr marL="257175" indent="-257175">
              <a:buFont typeface="Arial" panose="020B0604020202020204" pitchFamily="34" charset="0"/>
              <a:buChar char="•"/>
            </a:pPr>
            <a:r>
              <a:rPr lang="en-US" dirty="0"/>
              <a:t>Can purchase additional seats for $400 NET, $500 MSRP</a:t>
            </a:r>
          </a:p>
          <a:p>
            <a:pPr marL="257175" indent="-257175">
              <a:buFont typeface="Arial" panose="020B0604020202020204" pitchFamily="34" charset="0"/>
              <a:buChar char="•"/>
            </a:pPr>
            <a:r>
              <a:rPr lang="en-US" dirty="0"/>
              <a:t>TRN-N4ANL-EU-WBT</a:t>
            </a:r>
          </a:p>
        </p:txBody>
      </p:sp>
      <p:sp>
        <p:nvSpPr>
          <p:cNvPr id="4" name="Text Placeholder 3"/>
          <p:cNvSpPr>
            <a:spLocks noGrp="1"/>
          </p:cNvSpPr>
          <p:nvPr>
            <p:ph type="body" sz="quarter" idx="13"/>
          </p:nvPr>
        </p:nvSpPr>
        <p:spPr/>
        <p:txBody>
          <a:bodyPr/>
          <a:lstStyle/>
          <a:p>
            <a:endParaRPr lang="en-US"/>
          </a:p>
        </p:txBody>
      </p:sp>
      <p:pic>
        <p:nvPicPr>
          <p:cNvPr id="6" name="Content Placeholder 5"/>
          <p:cNvPicPr>
            <a:picLocks noGrp="1" noChangeAspect="1"/>
          </p:cNvPicPr>
          <p:nvPr>
            <p:ph idx="14"/>
          </p:nvPr>
        </p:nvPicPr>
        <p:blipFill>
          <a:blip r:embed="rId2"/>
          <a:stretch>
            <a:fillRect/>
          </a:stretch>
        </p:blipFill>
        <p:spPr>
          <a:xfrm>
            <a:off x="4735116" y="2242734"/>
            <a:ext cx="2922984" cy="1309304"/>
          </a:xfrm>
          <a:prstGeom prst="rect">
            <a:avLst/>
          </a:prstGeom>
        </p:spPr>
      </p:pic>
    </p:spTree>
    <p:extLst>
      <p:ext uri="{BB962C8B-B14F-4D97-AF65-F5344CB8AC3E}">
        <p14:creationId xmlns:p14="http://schemas.microsoft.com/office/powerpoint/2010/main" val="300267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endParaRPr lang="en-US" i="1" dirty="0"/>
          </a:p>
        </p:txBody>
      </p:sp>
      <p:sp>
        <p:nvSpPr>
          <p:cNvPr id="3" name="Content Placeholder 2"/>
          <p:cNvSpPr>
            <a:spLocks noGrp="1"/>
          </p:cNvSpPr>
          <p:nvPr>
            <p:ph idx="1"/>
          </p:nvPr>
        </p:nvSpPr>
        <p:spPr>
          <a:xfrm>
            <a:off x="457200" y="1200150"/>
            <a:ext cx="8229600" cy="3596933"/>
          </a:xfrm>
        </p:spPr>
        <p:txBody>
          <a:bodyPr/>
          <a:lstStyle/>
          <a:p>
            <a:r>
              <a:rPr lang="en-US" sz="2000" dirty="0"/>
              <a:t>Open to any community member</a:t>
            </a:r>
          </a:p>
          <a:p>
            <a:r>
              <a:rPr lang="en-US" sz="2000" dirty="0"/>
              <a:t>Pre-work investment – On line</a:t>
            </a:r>
          </a:p>
          <a:p>
            <a:r>
              <a:rPr lang="en-US" sz="2000" dirty="0"/>
              <a:t>16 Hour Classroom</a:t>
            </a:r>
          </a:p>
          <a:p>
            <a:pPr lvl="1"/>
            <a:r>
              <a:rPr lang="en-US" sz="1800" dirty="0"/>
              <a:t>½ day, full day, ½ day</a:t>
            </a:r>
          </a:p>
          <a:p>
            <a:pPr lvl="1"/>
            <a:r>
              <a:rPr lang="en-US" sz="1800" dirty="0"/>
              <a:t>Richmond &amp; remote</a:t>
            </a:r>
          </a:p>
          <a:p>
            <a:r>
              <a:rPr lang="en-US" sz="2000" dirty="0"/>
              <a:t>Experienced Instructors </a:t>
            </a:r>
          </a:p>
          <a:p>
            <a:pPr lvl="1"/>
            <a:r>
              <a:rPr lang="en-US" sz="1800" dirty="0"/>
              <a:t>Tridium Sales Team</a:t>
            </a:r>
          </a:p>
          <a:p>
            <a:pPr lvl="1"/>
            <a:r>
              <a:rPr lang="en-US" sz="1800" dirty="0"/>
              <a:t>Community</a:t>
            </a:r>
          </a:p>
          <a:p>
            <a:r>
              <a:rPr lang="en-US" sz="2000" dirty="0"/>
              <a:t>Beta this summer</a:t>
            </a: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600611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Developer Certification</a:t>
            </a:r>
          </a:p>
        </p:txBody>
      </p:sp>
      <p:pic>
        <p:nvPicPr>
          <p:cNvPr id="5" name="Content Placeholder 4"/>
          <p:cNvPicPr>
            <a:picLocks noGrp="1" noChangeAspect="1"/>
          </p:cNvPicPr>
          <p:nvPr>
            <p:ph idx="1"/>
          </p:nvPr>
        </p:nvPicPr>
        <p:blipFill>
          <a:blip r:embed="rId2"/>
          <a:stretch>
            <a:fillRect/>
          </a:stretch>
        </p:blipFill>
        <p:spPr>
          <a:xfrm>
            <a:off x="2378126" y="1200150"/>
            <a:ext cx="4387747" cy="3394075"/>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939052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4 Developer eLearning</a:t>
            </a:r>
          </a:p>
        </p:txBody>
      </p:sp>
      <p:pic>
        <p:nvPicPr>
          <p:cNvPr id="6" name="Content Placeholder 5"/>
          <p:cNvPicPr>
            <a:picLocks noGrp="1" noChangeAspect="1"/>
          </p:cNvPicPr>
          <p:nvPr>
            <p:ph idx="1"/>
          </p:nvPr>
        </p:nvPicPr>
        <p:blipFill>
          <a:blip r:embed="rId2"/>
          <a:stretch>
            <a:fillRect/>
          </a:stretch>
        </p:blipFill>
        <p:spPr>
          <a:xfrm>
            <a:off x="1485900" y="1770599"/>
            <a:ext cx="2922985" cy="2253575"/>
          </a:xfrm>
          <a:prstGeom prst="rect">
            <a:avLst/>
          </a:prstGeom>
        </p:spPr>
      </p:pic>
      <p:sp>
        <p:nvSpPr>
          <p:cNvPr id="4" name="Text Placeholder 3"/>
          <p:cNvSpPr>
            <a:spLocks noGrp="1"/>
          </p:cNvSpPr>
          <p:nvPr>
            <p:ph type="body" sz="quarter" idx="13"/>
          </p:nvPr>
        </p:nvSpPr>
        <p:spPr/>
        <p:txBody>
          <a:bodyPr/>
          <a:lstStyle/>
          <a:p>
            <a:endParaRPr lang="en-US"/>
          </a:p>
        </p:txBody>
      </p:sp>
      <p:graphicFrame>
        <p:nvGraphicFramePr>
          <p:cNvPr id="7" name="Content Placeholder 6"/>
          <p:cNvGraphicFramePr>
            <a:graphicFrameLocks noGrp="1"/>
          </p:cNvGraphicFramePr>
          <p:nvPr>
            <p:ph idx="14"/>
          </p:nvPr>
        </p:nvGraphicFramePr>
        <p:xfrm>
          <a:off x="4735116" y="2036853"/>
          <a:ext cx="2922984" cy="1837094"/>
        </p:xfrm>
        <a:graphic>
          <a:graphicData uri="http://schemas.openxmlformats.org/drawingml/2006/table">
            <a:tbl>
              <a:tblPr firstRow="1" firstCol="1" bandRow="1">
                <a:tableStyleId>{5C22544A-7EE6-4342-B048-85BDC9FD1C3A}</a:tableStyleId>
              </a:tblPr>
              <a:tblGrid>
                <a:gridCol w="251658">
                  <a:extLst>
                    <a:ext uri="{9D8B030D-6E8A-4147-A177-3AD203B41FA5}">
                      <a16:colId xmlns:a16="http://schemas.microsoft.com/office/drawing/2014/main" val="32888449"/>
                    </a:ext>
                  </a:extLst>
                </a:gridCol>
                <a:gridCol w="2671326">
                  <a:extLst>
                    <a:ext uri="{9D8B030D-6E8A-4147-A177-3AD203B41FA5}">
                      <a16:colId xmlns:a16="http://schemas.microsoft.com/office/drawing/2014/main" val="3715263666"/>
                    </a:ext>
                  </a:extLst>
                </a:gridCol>
              </a:tblGrid>
              <a:tr h="220123">
                <a:tc gridSpan="2">
                  <a:txBody>
                    <a:bodyPr/>
                    <a:lstStyle/>
                    <a:p>
                      <a:pPr marL="0" marR="0" algn="ctr">
                        <a:lnSpc>
                          <a:spcPct val="107000"/>
                        </a:lnSpc>
                        <a:spcBef>
                          <a:spcPts val="0"/>
                        </a:spcBef>
                        <a:spcAft>
                          <a:spcPts val="0"/>
                        </a:spcAft>
                      </a:pPr>
                      <a:r>
                        <a:rPr lang="en-US" sz="700">
                          <a:effectLst/>
                        </a:rPr>
                        <a:t>NCAD-CORE: Core Niagara Framework Architecture and Fundamentals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hMerge="1">
                  <a:txBody>
                    <a:bodyPr/>
                    <a:lstStyle/>
                    <a:p>
                      <a:endParaRPr lang="en-US"/>
                    </a:p>
                  </a:txBody>
                  <a:tcPr/>
                </a:tc>
                <a:extLst>
                  <a:ext uri="{0D108BD9-81ED-4DB2-BD59-A6C34878D82A}">
                    <a16:rowId xmlns:a16="http://schemas.microsoft.com/office/drawing/2014/main" val="1967170255"/>
                  </a:ext>
                </a:extLst>
              </a:tr>
              <a:tr h="97822">
                <a:tc>
                  <a:txBody>
                    <a:bodyPr/>
                    <a:lstStyle/>
                    <a:p>
                      <a:pPr marL="0" marR="0" algn="ctr">
                        <a:lnSpc>
                          <a:spcPct val="107000"/>
                        </a:lnSpc>
                        <a:spcBef>
                          <a:spcPts val="0"/>
                        </a:spcBef>
                        <a:spcAft>
                          <a:spcPts val="0"/>
                        </a:spcAft>
                      </a:pPr>
                      <a:r>
                        <a:rPr lang="en-US" sz="600">
                          <a:effectLst/>
                        </a:rPr>
                        <a:t>Unit</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gn="ctr">
                        <a:lnSpc>
                          <a:spcPct val="107000"/>
                        </a:lnSpc>
                        <a:spcBef>
                          <a:spcPts val="0"/>
                        </a:spcBef>
                        <a:spcAft>
                          <a:spcPts val="0"/>
                        </a:spcAft>
                      </a:pPr>
                      <a:r>
                        <a:rPr lang="en-US" sz="600">
                          <a:effectLst/>
                        </a:rPr>
                        <a:t>Topic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3819311745"/>
                  </a:ext>
                </a:extLst>
              </a:tr>
              <a:tr h="97822">
                <a:tc>
                  <a:txBody>
                    <a:bodyPr/>
                    <a:lstStyle/>
                    <a:p>
                      <a:pPr marL="0" marR="0" algn="ctr">
                        <a:lnSpc>
                          <a:spcPct val="107000"/>
                        </a:lnSpc>
                        <a:spcBef>
                          <a:spcPts val="0"/>
                        </a:spcBef>
                        <a:spcAft>
                          <a:spcPts val="0"/>
                        </a:spcAft>
                      </a:pPr>
                      <a:r>
                        <a:rPr lang="en-US" sz="600">
                          <a:effectLst/>
                        </a:rPr>
                        <a:t>1</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Course Overview and Expectations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653824032"/>
                  </a:ext>
                </a:extLst>
              </a:tr>
              <a:tr h="88315">
                <a:tc>
                  <a:txBody>
                    <a:bodyPr/>
                    <a:lstStyle/>
                    <a:p>
                      <a:pPr marL="0" marR="0" algn="ctr">
                        <a:lnSpc>
                          <a:spcPct val="107000"/>
                        </a:lnSpc>
                        <a:spcBef>
                          <a:spcPts val="0"/>
                        </a:spcBef>
                        <a:spcAft>
                          <a:spcPts val="0"/>
                        </a:spcAft>
                      </a:pPr>
                      <a:r>
                        <a:rPr lang="en-US" sz="500">
                          <a:effectLst/>
                        </a:rPr>
                        <a:t>2</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Create a Station Tutorial</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1937253591"/>
                  </a:ext>
                </a:extLst>
              </a:tr>
              <a:tr h="88315">
                <a:tc>
                  <a:txBody>
                    <a:bodyPr/>
                    <a:lstStyle/>
                    <a:p>
                      <a:pPr marL="0" marR="0" algn="ctr">
                        <a:lnSpc>
                          <a:spcPct val="107000"/>
                        </a:lnSpc>
                        <a:spcBef>
                          <a:spcPts val="0"/>
                        </a:spcBef>
                        <a:spcAft>
                          <a:spcPts val="0"/>
                        </a:spcAft>
                      </a:pPr>
                      <a:r>
                        <a:rPr lang="en-US" sz="500">
                          <a:effectLst/>
                        </a:rPr>
                        <a:t>3</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Infrastructure and Architecture Overview</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401233851"/>
                  </a:ext>
                </a:extLst>
              </a:tr>
              <a:tr h="88315">
                <a:tc>
                  <a:txBody>
                    <a:bodyPr/>
                    <a:lstStyle/>
                    <a:p>
                      <a:pPr marL="0" marR="0" algn="ctr">
                        <a:lnSpc>
                          <a:spcPct val="107000"/>
                        </a:lnSpc>
                        <a:spcBef>
                          <a:spcPts val="0"/>
                        </a:spcBef>
                        <a:spcAft>
                          <a:spcPts val="0"/>
                        </a:spcAft>
                      </a:pPr>
                      <a:r>
                        <a:rPr lang="en-US" sz="500">
                          <a:effectLst/>
                        </a:rPr>
                        <a:t>4</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Niagara Framework Overview</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2995446048"/>
                  </a:ext>
                </a:extLst>
              </a:tr>
              <a:tr h="88315">
                <a:tc>
                  <a:txBody>
                    <a:bodyPr/>
                    <a:lstStyle/>
                    <a:p>
                      <a:pPr marL="0" marR="0" algn="ctr">
                        <a:lnSpc>
                          <a:spcPct val="107000"/>
                        </a:lnSpc>
                        <a:spcBef>
                          <a:spcPts val="0"/>
                        </a:spcBef>
                        <a:spcAft>
                          <a:spcPts val="0"/>
                        </a:spcAft>
                      </a:pPr>
                      <a:r>
                        <a:rPr lang="en-US" sz="500">
                          <a:effectLst/>
                        </a:rPr>
                        <a:t>5</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Niagara Framework Development Tools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3244960412"/>
                  </a:ext>
                </a:extLst>
              </a:tr>
              <a:tr h="88315">
                <a:tc>
                  <a:txBody>
                    <a:bodyPr/>
                    <a:lstStyle/>
                    <a:p>
                      <a:pPr marL="0" marR="0" algn="ctr">
                        <a:lnSpc>
                          <a:spcPct val="107000"/>
                        </a:lnSpc>
                        <a:spcBef>
                          <a:spcPts val="0"/>
                        </a:spcBef>
                        <a:spcAft>
                          <a:spcPts val="0"/>
                        </a:spcAft>
                      </a:pPr>
                      <a:r>
                        <a:rPr lang="en-US" sz="500">
                          <a:effectLst/>
                        </a:rPr>
                        <a:t>6</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Niagara Object Model</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1017044057"/>
                  </a:ext>
                </a:extLst>
              </a:tr>
              <a:tr h="88315">
                <a:tc>
                  <a:txBody>
                    <a:bodyPr/>
                    <a:lstStyle/>
                    <a:p>
                      <a:pPr marL="0" marR="0" algn="ctr">
                        <a:lnSpc>
                          <a:spcPct val="107000"/>
                        </a:lnSpc>
                        <a:spcBef>
                          <a:spcPts val="0"/>
                        </a:spcBef>
                        <a:spcAft>
                          <a:spcPts val="0"/>
                        </a:spcAft>
                      </a:pPr>
                      <a:r>
                        <a:rPr lang="en-US" sz="500">
                          <a:effectLst/>
                        </a:rPr>
                        <a:t>7</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Niagara Component Model</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161776542"/>
                  </a:ext>
                </a:extLst>
              </a:tr>
              <a:tr h="88315">
                <a:tc>
                  <a:txBody>
                    <a:bodyPr/>
                    <a:lstStyle/>
                    <a:p>
                      <a:pPr marL="0" marR="0" algn="ctr">
                        <a:lnSpc>
                          <a:spcPct val="107000"/>
                        </a:lnSpc>
                        <a:spcBef>
                          <a:spcPts val="0"/>
                        </a:spcBef>
                        <a:spcAft>
                          <a:spcPts val="0"/>
                        </a:spcAft>
                      </a:pPr>
                      <a:r>
                        <a:rPr lang="en-US" sz="500">
                          <a:effectLst/>
                        </a:rPr>
                        <a:t>8</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Slot-o-Matic</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2678023288"/>
                  </a:ext>
                </a:extLst>
              </a:tr>
              <a:tr h="88315">
                <a:tc>
                  <a:txBody>
                    <a:bodyPr/>
                    <a:lstStyle/>
                    <a:p>
                      <a:pPr marL="0" marR="0" algn="ctr">
                        <a:lnSpc>
                          <a:spcPct val="107000"/>
                        </a:lnSpc>
                        <a:spcBef>
                          <a:spcPts val="0"/>
                        </a:spcBef>
                        <a:spcAft>
                          <a:spcPts val="0"/>
                        </a:spcAft>
                      </a:pPr>
                      <a:r>
                        <a:rPr lang="en-US" sz="500">
                          <a:effectLst/>
                        </a:rPr>
                        <a:t>9</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Program Objects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4178484779"/>
                  </a:ext>
                </a:extLst>
              </a:tr>
              <a:tr h="88315">
                <a:tc>
                  <a:txBody>
                    <a:bodyPr/>
                    <a:lstStyle/>
                    <a:p>
                      <a:pPr marL="0" marR="0" algn="ctr">
                        <a:lnSpc>
                          <a:spcPct val="107000"/>
                        </a:lnSpc>
                        <a:spcBef>
                          <a:spcPts val="0"/>
                        </a:spcBef>
                        <a:spcAft>
                          <a:spcPts val="0"/>
                        </a:spcAft>
                      </a:pPr>
                      <a:r>
                        <a:rPr lang="en-US" sz="500">
                          <a:effectLst/>
                        </a:rPr>
                        <a:t>10</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Ord, BQL, And NEQL Queries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845559836"/>
                  </a:ext>
                </a:extLst>
              </a:tr>
              <a:tr h="88315">
                <a:tc>
                  <a:txBody>
                    <a:bodyPr/>
                    <a:lstStyle/>
                    <a:p>
                      <a:pPr marL="0" marR="0" algn="ctr">
                        <a:lnSpc>
                          <a:spcPct val="107000"/>
                        </a:lnSpc>
                        <a:spcBef>
                          <a:spcPts val="0"/>
                        </a:spcBef>
                        <a:spcAft>
                          <a:spcPts val="0"/>
                        </a:spcAft>
                      </a:pPr>
                      <a:r>
                        <a:rPr lang="en-US" sz="500">
                          <a:effectLst/>
                        </a:rPr>
                        <a:t>11</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Advanced Developer Tools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3065247100"/>
                  </a:ext>
                </a:extLst>
              </a:tr>
              <a:tr h="88315">
                <a:tc>
                  <a:txBody>
                    <a:bodyPr/>
                    <a:lstStyle/>
                    <a:p>
                      <a:pPr marL="0" marR="0" algn="ctr">
                        <a:lnSpc>
                          <a:spcPct val="107000"/>
                        </a:lnSpc>
                        <a:spcBef>
                          <a:spcPts val="0"/>
                        </a:spcBef>
                        <a:spcAft>
                          <a:spcPts val="0"/>
                        </a:spcAft>
                      </a:pPr>
                      <a:r>
                        <a:rPr lang="en-US" sz="500">
                          <a:effectLst/>
                        </a:rPr>
                        <a:t>12</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Logging And Spy Pages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2576363382"/>
                  </a:ext>
                </a:extLst>
              </a:tr>
              <a:tr h="88315">
                <a:tc>
                  <a:txBody>
                    <a:bodyPr/>
                    <a:lstStyle/>
                    <a:p>
                      <a:pPr marL="0" marR="0" algn="ctr">
                        <a:lnSpc>
                          <a:spcPct val="107000"/>
                        </a:lnSpc>
                        <a:spcBef>
                          <a:spcPts val="0"/>
                        </a:spcBef>
                        <a:spcAft>
                          <a:spcPts val="0"/>
                        </a:spcAft>
                      </a:pPr>
                      <a:r>
                        <a:rPr lang="en-US" sz="500">
                          <a:effectLst/>
                        </a:rPr>
                        <a:t>13</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Unit Testing Using TestNg</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1094325894"/>
                  </a:ext>
                </a:extLst>
              </a:tr>
              <a:tr h="88315">
                <a:tc>
                  <a:txBody>
                    <a:bodyPr/>
                    <a:lstStyle/>
                    <a:p>
                      <a:pPr marL="0" marR="0" algn="ctr">
                        <a:lnSpc>
                          <a:spcPct val="107000"/>
                        </a:lnSpc>
                        <a:spcBef>
                          <a:spcPts val="0"/>
                        </a:spcBef>
                        <a:spcAft>
                          <a:spcPts val="0"/>
                        </a:spcAft>
                      </a:pPr>
                      <a:r>
                        <a:rPr lang="en-US" sz="500">
                          <a:effectLst/>
                        </a:rPr>
                        <a:t>14</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Licensing</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245263334"/>
                  </a:ext>
                </a:extLst>
              </a:tr>
              <a:tr h="88315">
                <a:tc>
                  <a:txBody>
                    <a:bodyPr/>
                    <a:lstStyle/>
                    <a:p>
                      <a:pPr marL="0" marR="0" algn="ctr">
                        <a:lnSpc>
                          <a:spcPct val="107000"/>
                        </a:lnSpc>
                        <a:spcBef>
                          <a:spcPts val="0"/>
                        </a:spcBef>
                        <a:spcAft>
                          <a:spcPts val="0"/>
                        </a:spcAft>
                      </a:pPr>
                      <a:r>
                        <a:rPr lang="en-US" sz="500">
                          <a:effectLst/>
                        </a:rPr>
                        <a:t>15</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Niagara Runtime Engine</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507288563"/>
                  </a:ext>
                </a:extLst>
              </a:tr>
              <a:tr h="88315">
                <a:tc>
                  <a:txBody>
                    <a:bodyPr/>
                    <a:lstStyle/>
                    <a:p>
                      <a:pPr marL="0" marR="0" algn="ctr">
                        <a:lnSpc>
                          <a:spcPct val="107000"/>
                        </a:lnSpc>
                        <a:spcBef>
                          <a:spcPts val="0"/>
                        </a:spcBef>
                        <a:spcAft>
                          <a:spcPts val="0"/>
                        </a:spcAft>
                      </a:pPr>
                      <a:r>
                        <a:rPr lang="en-US" sz="500">
                          <a:effectLst/>
                        </a:rPr>
                        <a:t>16</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a:effectLst/>
                        </a:rPr>
                        <a:t>MixIns</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2092487302"/>
                  </a:ext>
                </a:extLst>
              </a:tr>
              <a:tr h="88315">
                <a:tc>
                  <a:txBody>
                    <a:bodyPr/>
                    <a:lstStyle/>
                    <a:p>
                      <a:pPr marL="0" marR="0" algn="ctr">
                        <a:lnSpc>
                          <a:spcPct val="107000"/>
                        </a:lnSpc>
                        <a:spcBef>
                          <a:spcPts val="0"/>
                        </a:spcBef>
                        <a:spcAft>
                          <a:spcPts val="0"/>
                        </a:spcAft>
                      </a:pPr>
                      <a:r>
                        <a:rPr lang="en-US" sz="500">
                          <a:effectLst/>
                        </a:rPr>
                        <a:t>17</a:t>
                      </a:r>
                      <a:endParaRPr lang="en-US" sz="50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tc>
                  <a:txBody>
                    <a:bodyPr/>
                    <a:lstStyle/>
                    <a:p>
                      <a:pPr marL="0" marR="0">
                        <a:lnSpc>
                          <a:spcPct val="107000"/>
                        </a:lnSpc>
                        <a:spcBef>
                          <a:spcPts val="0"/>
                        </a:spcBef>
                        <a:spcAft>
                          <a:spcPts val="0"/>
                        </a:spcAft>
                      </a:pPr>
                      <a:r>
                        <a:rPr lang="en-US" sz="500" dirty="0">
                          <a:effectLst/>
                        </a:rPr>
                        <a:t>Documentation</a:t>
                      </a:r>
                      <a:endParaRPr lang="en-US" sz="500" dirty="0">
                        <a:effectLst/>
                        <a:latin typeface="Calibri" panose="020F0502020204030204" pitchFamily="34" charset="0"/>
                        <a:ea typeface="Calibri" panose="020F0502020204030204" pitchFamily="34" charset="0"/>
                        <a:cs typeface="Times New Roman" panose="02020603050405020304" pitchFamily="18" charset="0"/>
                      </a:endParaRPr>
                    </a:p>
                  </a:txBody>
                  <a:tcPr marL="33763" marR="33763" marT="0" marB="0"/>
                </a:tc>
                <a:extLst>
                  <a:ext uri="{0D108BD9-81ED-4DB2-BD59-A6C34878D82A}">
                    <a16:rowId xmlns:a16="http://schemas.microsoft.com/office/drawing/2014/main" val="1466675743"/>
                  </a:ext>
                </a:extLst>
              </a:tr>
            </a:tbl>
          </a:graphicData>
        </a:graphic>
      </p:graphicFrame>
      <p:sp>
        <p:nvSpPr>
          <p:cNvPr id="8" name="Rectangle 1"/>
          <p:cNvSpPr>
            <a:spLocks noChangeArrowheads="1"/>
          </p:cNvSpPr>
          <p:nvPr/>
        </p:nvSpPr>
        <p:spPr bwMode="auto">
          <a:xfrm>
            <a:off x="1143001" y="73346"/>
            <a:ext cx="162545" cy="19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825">
                <a:latin typeface="Calibri" panose="020F0502020204030204" pitchFamily="34" charset="0"/>
                <a:ea typeface="Calibri" panose="020F0502020204030204" pitchFamily="34" charset="0"/>
                <a:cs typeface="Times New Roman" panose="02020603050405020304" pitchFamily="18" charset="0"/>
              </a:rPr>
              <a:t> </a:t>
            </a:r>
            <a:endParaRPr lang="en-US" altLang="en-US" sz="1350">
              <a:latin typeface="Arial" panose="020B0604020202020204" pitchFamily="34" charset="0"/>
            </a:endParaRPr>
          </a:p>
        </p:txBody>
      </p:sp>
    </p:spTree>
    <p:extLst>
      <p:ext uri="{BB962C8B-B14F-4D97-AF65-F5344CB8AC3E}">
        <p14:creationId xmlns:p14="http://schemas.microsoft.com/office/powerpoint/2010/main" val="27618449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Q2 Upcoming Classes</a:t>
            </a:r>
          </a:p>
        </p:txBody>
      </p:sp>
      <p:sp>
        <p:nvSpPr>
          <p:cNvPr id="4" name="Slide Number Placeholder 3"/>
          <p:cNvSpPr>
            <a:spLocks noGrp="1"/>
          </p:cNvSpPr>
          <p:nvPr>
            <p:ph type="sldNum" sz="quarter" idx="4294967295"/>
          </p:nvPr>
        </p:nvSpPr>
        <p:spPr>
          <a:xfrm>
            <a:off x="3771900" y="4675776"/>
            <a:ext cx="1600200" cy="273844"/>
          </a:xfrm>
        </p:spPr>
        <p:txBody>
          <a:bodyPr/>
          <a:lstStyle/>
          <a:p>
            <a:fld id="{C18E5D17-5618-B74E-A3ED-63BC40931B7F}" type="slidenum">
              <a:rPr lang="en-US" smtClean="0"/>
              <a:pPr/>
              <a:t>72</a:t>
            </a:fld>
            <a:endParaRPr lang="en-US" dirty="0"/>
          </a:p>
        </p:txBody>
      </p:sp>
      <p:sp>
        <p:nvSpPr>
          <p:cNvPr id="5" name="Text Placeholder 4"/>
          <p:cNvSpPr>
            <a:spLocks noGrp="1"/>
          </p:cNvSpPr>
          <p:nvPr>
            <p:ph type="body" sz="quarter" idx="13"/>
          </p:nvPr>
        </p:nvSpPr>
        <p:spPr/>
        <p:txBody>
          <a:bodyPr/>
          <a:lstStyle/>
          <a:p>
            <a:endParaRPr lang="en-US" dirty="0"/>
          </a:p>
        </p:txBody>
      </p:sp>
      <p:pic>
        <p:nvPicPr>
          <p:cNvPr id="3" name="Picture 2"/>
          <p:cNvPicPr>
            <a:picLocks noChangeAspect="1"/>
          </p:cNvPicPr>
          <p:nvPr/>
        </p:nvPicPr>
        <p:blipFill>
          <a:blip r:embed="rId3"/>
          <a:stretch>
            <a:fillRect/>
          </a:stretch>
        </p:blipFill>
        <p:spPr>
          <a:xfrm>
            <a:off x="1718715" y="1475211"/>
            <a:ext cx="5327449" cy="205118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264966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Courses</a:t>
            </a:r>
          </a:p>
        </p:txBody>
      </p:sp>
      <p:sp>
        <p:nvSpPr>
          <p:cNvPr id="3" name="Content Placeholder 2"/>
          <p:cNvSpPr>
            <a:spLocks noGrp="1"/>
          </p:cNvSpPr>
          <p:nvPr>
            <p:ph idx="1"/>
          </p:nvPr>
        </p:nvSpPr>
        <p:spPr/>
        <p:txBody>
          <a:bodyPr/>
          <a:lstStyle/>
          <a:p>
            <a:r>
              <a:rPr lang="en-US" dirty="0"/>
              <a:t>Niagara 4 Enterprise Security –Apr 9-13</a:t>
            </a:r>
          </a:p>
          <a:p>
            <a:r>
              <a:rPr lang="en-US" dirty="0"/>
              <a:t>Niagara 4 Advanced TCP – May 7-11 (Stanford) &amp; May 14-18 (Richmond)</a:t>
            </a:r>
          </a:p>
          <a:p>
            <a:pPr marL="257175" indent="-257175">
              <a:buFont typeface="Arial" panose="020B0604020202020204" pitchFamily="34" charset="0"/>
              <a:buChar char="•"/>
            </a:pPr>
            <a:r>
              <a:rPr lang="en-US" dirty="0"/>
              <a:t>E-signature Certification (Virtual) – Apr 25 &amp; May 23</a:t>
            </a:r>
          </a:p>
          <a:p>
            <a:pPr marL="257175" indent="-257175">
              <a:buFont typeface="Arial" panose="020B0604020202020204" pitchFamily="34" charset="0"/>
              <a:buChar char="•"/>
            </a:pPr>
            <a:r>
              <a:rPr lang="en-US" dirty="0"/>
              <a:t>Niagara 4 End User – May 22-24</a:t>
            </a:r>
          </a:p>
          <a:p>
            <a:pPr marL="257175" indent="-257175">
              <a:buFont typeface="Arial" panose="020B0604020202020204" pitchFamily="34" charset="0"/>
              <a:buChar char="•"/>
            </a:pPr>
            <a:r>
              <a:rPr lang="en-US" dirty="0"/>
              <a:t>Niagara 4 Analytics End User eLearning </a:t>
            </a:r>
          </a:p>
          <a:p>
            <a:endParaRPr lang="en-US" dirty="0"/>
          </a:p>
          <a:p>
            <a:endParaRPr lang="en-US" dirty="0"/>
          </a:p>
          <a:p>
            <a:endParaRPr lang="en-US" dirty="0"/>
          </a:p>
          <a:p>
            <a:endParaRPr lang="en-US" dirty="0"/>
          </a:p>
        </p:txBody>
      </p:sp>
      <p:sp>
        <p:nvSpPr>
          <p:cNvPr id="4" name="Text Placeholder 3"/>
          <p:cNvSpPr>
            <a:spLocks noGrp="1"/>
          </p:cNvSpPr>
          <p:nvPr>
            <p:ph type="body" sz="quarter" idx="13"/>
          </p:nvPr>
        </p:nvSpPr>
        <p:spPr/>
        <p:txBody>
          <a:bodyPr/>
          <a:lstStyle/>
          <a:p>
            <a:endParaRPr lang="en-US" dirty="0"/>
          </a:p>
        </p:txBody>
      </p:sp>
    </p:spTree>
    <p:extLst>
      <p:ext uri="{BB962C8B-B14F-4D97-AF65-F5344CB8AC3E}">
        <p14:creationId xmlns:p14="http://schemas.microsoft.com/office/powerpoint/2010/main" val="3012164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Niagara 101 – Sales Training</a:t>
            </a:r>
          </a:p>
        </p:txBody>
      </p:sp>
      <p:pic>
        <p:nvPicPr>
          <p:cNvPr id="14" name="Content Placeholder 13"/>
          <p:cNvPicPr>
            <a:picLocks noGrp="1" noChangeAspect="1"/>
          </p:cNvPicPr>
          <p:nvPr>
            <p:ph idx="1"/>
          </p:nvPr>
        </p:nvPicPr>
        <p:blipFill>
          <a:blip r:embed="rId4"/>
          <a:stretch>
            <a:fillRect/>
          </a:stretch>
        </p:blipFill>
        <p:spPr>
          <a:xfrm>
            <a:off x="1731602" y="1026692"/>
            <a:ext cx="2431581" cy="3394472"/>
          </a:xfrm>
          <a:prstGeom prst="rect">
            <a:avLst/>
          </a:prstGeom>
          <a:ln>
            <a:noFill/>
          </a:ln>
          <a:effectLst>
            <a:outerShdw blurRad="292100" dist="139700" dir="2700000" algn="tl" rotWithShape="0">
              <a:srgbClr val="333333">
                <a:alpha val="65000"/>
              </a:srgbClr>
            </a:outerShdw>
          </a:effectLst>
        </p:spPr>
      </p:pic>
      <p:sp>
        <p:nvSpPr>
          <p:cNvPr id="3" name="Text Placeholder 2"/>
          <p:cNvSpPr>
            <a:spLocks noGrp="1"/>
          </p:cNvSpPr>
          <p:nvPr>
            <p:ph type="body" sz="quarter" idx="13"/>
          </p:nvPr>
        </p:nvSpPr>
        <p:spPr/>
        <p:txBody>
          <a:bodyPr/>
          <a:lstStyle/>
          <a:p>
            <a:endParaRPr lang="en-US"/>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5130750" y="907658"/>
            <a:ext cx="1672297" cy="685800"/>
          </a:xfrm>
          <a:prstGeom prst="rect">
            <a:avLst/>
          </a:prstGeom>
        </p:spPr>
      </p:pic>
      <p:pic>
        <p:nvPicPr>
          <p:cNvPr id="8" name="Picture 7">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88701" y="101784"/>
            <a:ext cx="458744" cy="458744"/>
          </a:xfrm>
          <a:prstGeom prst="rect">
            <a:avLst/>
          </a:prstGeom>
        </p:spPr>
      </p:pic>
      <p:pic>
        <p:nvPicPr>
          <p:cNvPr id="10" name="Picture 9"/>
          <p:cNvPicPr>
            <a:picLocks noChangeAspect="1"/>
          </p:cNvPicPr>
          <p:nvPr/>
        </p:nvPicPr>
        <p:blipFill>
          <a:blip r:embed="rId8">
            <a:clrChange>
              <a:clrFrom>
                <a:srgbClr val="FEFEFE"/>
              </a:clrFrom>
              <a:clrTo>
                <a:srgbClr val="FEFEFE">
                  <a:alpha val="0"/>
                </a:srgbClr>
              </a:clrTo>
            </a:clrChange>
          </a:blip>
          <a:stretch>
            <a:fillRect/>
          </a:stretch>
        </p:blipFill>
        <p:spPr>
          <a:xfrm>
            <a:off x="5130750" y="2381028"/>
            <a:ext cx="1933956" cy="685800"/>
          </a:xfrm>
          <a:prstGeom prst="rect">
            <a:avLst/>
          </a:prstGeom>
        </p:spPr>
      </p:pic>
      <p:pic>
        <p:nvPicPr>
          <p:cNvPr id="11" name="Picture 10"/>
          <p:cNvPicPr>
            <a:picLocks noChangeAspect="1"/>
          </p:cNvPicPr>
          <p:nvPr/>
        </p:nvPicPr>
        <p:blipFill>
          <a:blip r:embed="rId9">
            <a:clrChange>
              <a:clrFrom>
                <a:srgbClr val="FEFEFE"/>
              </a:clrFrom>
              <a:clrTo>
                <a:srgbClr val="FEFEFE">
                  <a:alpha val="0"/>
                </a:srgbClr>
              </a:clrTo>
            </a:clrChange>
          </a:blip>
          <a:stretch>
            <a:fillRect/>
          </a:stretch>
        </p:blipFill>
        <p:spPr>
          <a:xfrm>
            <a:off x="5130750" y="3117713"/>
            <a:ext cx="1749243" cy="685800"/>
          </a:xfrm>
          <a:prstGeom prst="rect">
            <a:avLst/>
          </a:prstGeom>
        </p:spPr>
      </p:pic>
      <p:pic>
        <p:nvPicPr>
          <p:cNvPr id="12" name="Picture 11"/>
          <p:cNvPicPr>
            <a:picLocks noChangeAspect="1"/>
          </p:cNvPicPr>
          <p:nvPr/>
        </p:nvPicPr>
        <p:blipFill>
          <a:blip r:embed="rId10"/>
          <a:stretch>
            <a:fillRect/>
          </a:stretch>
        </p:blipFill>
        <p:spPr>
          <a:xfrm>
            <a:off x="5130750" y="1644343"/>
            <a:ext cx="2339558" cy="685800"/>
          </a:xfrm>
          <a:prstGeom prst="rect">
            <a:avLst/>
          </a:prstGeom>
        </p:spPr>
      </p:pic>
    </p:spTree>
    <p:custDataLst>
      <p:tags r:id="rId1"/>
    </p:custDataLst>
    <p:extLst>
      <p:ext uri="{BB962C8B-B14F-4D97-AF65-F5344CB8AC3E}">
        <p14:creationId xmlns:p14="http://schemas.microsoft.com/office/powerpoint/2010/main" val="2080758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Niagara 4 Sales Certification : July 16-20</a:t>
            </a:r>
          </a:p>
        </p:txBody>
      </p:sp>
      <p:sp>
        <p:nvSpPr>
          <p:cNvPr id="3" name="Content Placeholder 2"/>
          <p:cNvSpPr>
            <a:spLocks noGrp="1"/>
          </p:cNvSpPr>
          <p:nvPr>
            <p:ph idx="1"/>
          </p:nvPr>
        </p:nvSpPr>
        <p:spPr/>
        <p:txBody>
          <a:bodyPr/>
          <a:lstStyle/>
          <a:p>
            <a:pPr marL="257175" indent="-257175">
              <a:buFont typeface="Arial" panose="020B0604020202020204" pitchFamily="34" charset="0"/>
              <a:buChar char="•"/>
            </a:pPr>
            <a:r>
              <a:rPr lang="en-US" dirty="0"/>
              <a:t>Ed Merwin, Scott Boehm, Jon Jarvis</a:t>
            </a:r>
          </a:p>
          <a:p>
            <a:pPr marL="257175" indent="-257175">
              <a:buFont typeface="Arial" panose="020B0604020202020204" pitchFamily="34" charset="0"/>
              <a:buChar char="•"/>
            </a:pPr>
            <a:r>
              <a:rPr lang="en-US" dirty="0"/>
              <a:t>July 16-20 in Richmond VA</a:t>
            </a:r>
          </a:p>
          <a:p>
            <a:pPr marL="257175" indent="-257175">
              <a:buFont typeface="Arial" panose="020B0604020202020204" pitchFamily="34" charset="0"/>
              <a:buChar char="•"/>
            </a:pPr>
            <a:r>
              <a:rPr lang="en-US" dirty="0"/>
              <a:t>2.5 day Bootcamp</a:t>
            </a:r>
          </a:p>
          <a:p>
            <a:pPr marL="257175" indent="-257175">
              <a:buFont typeface="Arial" panose="020B0604020202020204" pitchFamily="34" charset="0"/>
              <a:buChar char="•"/>
            </a:pPr>
            <a:r>
              <a:rPr lang="en-US" dirty="0"/>
              <a:t>Pre-</a:t>
            </a:r>
            <a:r>
              <a:rPr lang="en-US" dirty="0" err="1"/>
              <a:t>req’s</a:t>
            </a:r>
            <a:r>
              <a:rPr lang="en-US" dirty="0"/>
              <a:t> – Tridium New Hire </a:t>
            </a:r>
          </a:p>
          <a:p>
            <a:pPr marL="600075" lvl="1" indent="-257175">
              <a:buFont typeface="Arial" panose="020B0604020202020204" pitchFamily="34" charset="0"/>
              <a:buChar char="•"/>
            </a:pPr>
            <a:r>
              <a:rPr lang="en-US" dirty="0"/>
              <a:t>Introduction to Niagara 4</a:t>
            </a:r>
          </a:p>
          <a:p>
            <a:pPr marL="257175" indent="-257175">
              <a:buFont typeface="Arial" panose="020B0604020202020204" pitchFamily="34" charset="0"/>
              <a:buChar char="•"/>
            </a:pPr>
            <a:r>
              <a:rPr lang="en-US" dirty="0"/>
              <a:t>Happy to get input/involvement</a:t>
            </a:r>
          </a:p>
        </p:txBody>
      </p:sp>
      <p:sp>
        <p:nvSpPr>
          <p:cNvPr id="4" name="Text Placeholder 3"/>
          <p:cNvSpPr>
            <a:spLocks noGrp="1"/>
          </p:cNvSpPr>
          <p:nvPr>
            <p:ph type="body" sz="quarter" idx="13"/>
          </p:nvPr>
        </p:nvSpPr>
        <p:spPr/>
        <p:txBody>
          <a:bodyPr/>
          <a:lstStyle/>
          <a:p>
            <a:endParaRPr lang="en-US"/>
          </a:p>
        </p:txBody>
      </p:sp>
      <p:pic>
        <p:nvPicPr>
          <p:cNvPr id="6" name="Content Placeholder 5"/>
          <p:cNvPicPr>
            <a:picLocks noGrp="1" noChangeAspect="1"/>
          </p:cNvPicPr>
          <p:nvPr>
            <p:ph idx="14"/>
          </p:nvPr>
        </p:nvPicPr>
        <p:blipFill>
          <a:blip r:embed="rId2"/>
          <a:stretch>
            <a:fillRect/>
          </a:stretch>
        </p:blipFill>
        <p:spPr>
          <a:xfrm>
            <a:off x="4735116" y="1200154"/>
            <a:ext cx="2922984" cy="15814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735116" y="2918565"/>
            <a:ext cx="2922984" cy="157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433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Training Kiosk Booth</a:t>
            </a:r>
          </a:p>
        </p:txBody>
      </p:sp>
      <p:pic>
        <p:nvPicPr>
          <p:cNvPr id="8" name="Content Placeholder 7"/>
          <p:cNvPicPr>
            <a:picLocks noGrp="1" noChangeAspect="1"/>
          </p:cNvPicPr>
          <p:nvPr>
            <p:ph idx="1"/>
          </p:nvPr>
        </p:nvPicPr>
        <p:blipFill>
          <a:blip r:embed="rId2"/>
          <a:stretch>
            <a:fillRect/>
          </a:stretch>
        </p:blipFill>
        <p:spPr>
          <a:xfrm>
            <a:off x="1485900" y="1454268"/>
            <a:ext cx="6172200" cy="2886238"/>
          </a:xfrm>
          <a:prstGeom prst="rect">
            <a:avLst/>
          </a:prstGeom>
        </p:spPr>
      </p:pic>
      <p:sp>
        <p:nvSpPr>
          <p:cNvPr id="7" name="Text Placeholder 6"/>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27766837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Text Placeholder 2"/>
          <p:cNvSpPr>
            <a:spLocks noGrp="1"/>
          </p:cNvSpPr>
          <p:nvPr>
            <p:ph type="body" idx="1"/>
          </p:nvPr>
        </p:nvSpPr>
        <p:spPr/>
        <p:txBody>
          <a:bodyPr>
            <a:normAutofit/>
          </a:bodyPr>
          <a:lstStyle/>
          <a:p>
            <a:r>
              <a:rPr lang="en-US" dirty="0"/>
              <a:t>.</a:t>
            </a:r>
          </a:p>
        </p:txBody>
      </p:sp>
    </p:spTree>
    <p:extLst>
      <p:ext uri="{BB962C8B-B14F-4D97-AF65-F5344CB8AC3E}">
        <p14:creationId xmlns:p14="http://schemas.microsoft.com/office/powerpoint/2010/main" val="380809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r>
              <a:rPr lang="en-US" sz="3600" i="1" baseline="30000" dirty="0"/>
              <a:t>  </a:t>
            </a:r>
            <a:r>
              <a:rPr lang="en-US" dirty="0"/>
              <a:t>Content</a:t>
            </a:r>
          </a:p>
        </p:txBody>
      </p:sp>
      <p:sp>
        <p:nvSpPr>
          <p:cNvPr id="3" name="Content Placeholder 2"/>
          <p:cNvSpPr>
            <a:spLocks noGrp="1"/>
          </p:cNvSpPr>
          <p:nvPr>
            <p:ph idx="1"/>
          </p:nvPr>
        </p:nvSpPr>
        <p:spPr/>
        <p:txBody>
          <a:bodyPr>
            <a:normAutofit fontScale="92500" lnSpcReduction="10000"/>
          </a:bodyPr>
          <a:lstStyle/>
          <a:p>
            <a:r>
              <a:rPr lang="en-US" sz="2300" dirty="0"/>
              <a:t>Class Assessment</a:t>
            </a:r>
          </a:p>
          <a:p>
            <a:r>
              <a:rPr lang="en-US" sz="2300" dirty="0"/>
              <a:t>Working with Tridium</a:t>
            </a:r>
          </a:p>
          <a:p>
            <a:pPr lvl="1"/>
            <a:r>
              <a:rPr lang="en-US" sz="2000" dirty="0"/>
              <a:t>Sales Support</a:t>
            </a:r>
          </a:p>
          <a:p>
            <a:pPr lvl="1"/>
            <a:r>
              <a:rPr lang="en-US" sz="2000" dirty="0"/>
              <a:t>Community, Portals, Asset Manager</a:t>
            </a:r>
          </a:p>
          <a:p>
            <a:r>
              <a:rPr lang="en-US" sz="2300" dirty="0"/>
              <a:t>Niagara Basics</a:t>
            </a:r>
          </a:p>
          <a:p>
            <a:pPr lvl="1"/>
            <a:r>
              <a:rPr lang="en-US" sz="2000" dirty="0"/>
              <a:t>System Architecture</a:t>
            </a:r>
          </a:p>
          <a:p>
            <a:pPr lvl="1"/>
            <a:r>
              <a:rPr lang="en-US" sz="2000" dirty="0"/>
              <a:t>Products</a:t>
            </a:r>
          </a:p>
          <a:p>
            <a:pPr lvl="1"/>
            <a:r>
              <a:rPr lang="en-US" sz="2000" dirty="0"/>
              <a:t>Pricing, estimating</a:t>
            </a:r>
          </a:p>
          <a:p>
            <a:pPr lvl="1"/>
            <a:r>
              <a:rPr lang="en-US" sz="2000" dirty="0"/>
              <a:t>Third Party Products &amp; Services</a:t>
            </a:r>
          </a:p>
          <a:p>
            <a:pPr marL="0" indent="0">
              <a:buNone/>
            </a:pP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52957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a:t>
            </a:r>
            <a:r>
              <a:rPr lang="en-US" dirty="0" err="1"/>
              <a:t>Sales</a:t>
            </a:r>
            <a:r>
              <a:rPr lang="en-US" sz="3600" i="1" baseline="30000" dirty="0" err="1"/>
              <a:t>Pro</a:t>
            </a:r>
            <a:r>
              <a:rPr lang="en-US" sz="3600" i="1" baseline="30000" dirty="0"/>
              <a:t>  </a:t>
            </a:r>
            <a:r>
              <a:rPr lang="en-US" dirty="0"/>
              <a:t>Content</a:t>
            </a:r>
          </a:p>
        </p:txBody>
      </p:sp>
      <p:sp>
        <p:nvSpPr>
          <p:cNvPr id="3" name="Content Placeholder 2"/>
          <p:cNvSpPr>
            <a:spLocks noGrp="1"/>
          </p:cNvSpPr>
          <p:nvPr>
            <p:ph idx="1"/>
          </p:nvPr>
        </p:nvSpPr>
        <p:spPr>
          <a:xfrm>
            <a:off x="457200" y="1123896"/>
            <a:ext cx="8229600" cy="3042561"/>
          </a:xfrm>
        </p:spPr>
        <p:txBody>
          <a:bodyPr>
            <a:normAutofit lnSpcReduction="10000"/>
          </a:bodyPr>
          <a:lstStyle/>
          <a:p>
            <a:r>
              <a:rPr lang="en-US" sz="2100" dirty="0"/>
              <a:t>Demo Niagara</a:t>
            </a:r>
          </a:p>
          <a:p>
            <a:r>
              <a:rPr lang="en-US" sz="2300" dirty="0"/>
              <a:t>Industry Trends &amp; Case Studies</a:t>
            </a:r>
          </a:p>
          <a:p>
            <a:r>
              <a:rPr lang="en-US" sz="2300" dirty="0"/>
              <a:t>Industry Resources</a:t>
            </a:r>
          </a:p>
          <a:p>
            <a:r>
              <a:rPr lang="en-US" sz="2300" dirty="0"/>
              <a:t>Presenting Open Systems</a:t>
            </a:r>
          </a:p>
          <a:p>
            <a:r>
              <a:rPr lang="en-US" sz="2300" dirty="0"/>
              <a:t>Cyber Security</a:t>
            </a:r>
          </a:p>
          <a:p>
            <a:r>
              <a:rPr lang="en-US" sz="2300" dirty="0"/>
              <a:t>Messaging</a:t>
            </a:r>
          </a:p>
          <a:p>
            <a:pPr lvl="1"/>
            <a:r>
              <a:rPr lang="en-US" sz="2100" dirty="0"/>
              <a:t>Value Propositions</a:t>
            </a:r>
          </a:p>
          <a:p>
            <a:pPr lvl="1"/>
            <a:r>
              <a:rPr lang="en-US" sz="2100" dirty="0"/>
              <a:t>Stake Holders</a:t>
            </a:r>
          </a:p>
          <a:p>
            <a:pPr marL="457200" lvl="1" indent="0">
              <a:buNone/>
            </a:pPr>
            <a:endParaRPr lang="en-US" sz="2100" dirty="0"/>
          </a:p>
          <a:p>
            <a:pPr marL="0" indent="0">
              <a:buNone/>
            </a:pPr>
            <a:endParaRPr lang="en-US" sz="2000"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167370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03E51"/>
      </a:dk2>
      <a:lt2>
        <a:srgbClr val="EEECE1"/>
      </a:lt2>
      <a:accent1>
        <a:srgbClr val="0088CE"/>
      </a:accent1>
      <a:accent2>
        <a:srgbClr val="59CBE8"/>
      </a:accent2>
      <a:accent3>
        <a:srgbClr val="003E51"/>
      </a:accent3>
      <a:accent4>
        <a:srgbClr val="5A5A5A"/>
      </a:accent4>
      <a:accent5>
        <a:srgbClr val="0047BB"/>
      </a:accent5>
      <a:accent6>
        <a:srgbClr val="008EAA"/>
      </a:accent6>
      <a:hlink>
        <a:srgbClr val="59CBE8"/>
      </a:hlink>
      <a:folHlink>
        <a:srgbClr val="0088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sharepoint/v3/fields"/>
    <ds:schemaRef ds:uri="http://www.w3.org/XML/1998/namespace"/>
    <ds:schemaRef ds:uri="http://purl.org/dc/terms/"/>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878</TotalTime>
  <Words>3062</Words>
  <Application>Microsoft Office PowerPoint</Application>
  <PresentationFormat>On-screen Show (16:9)</PresentationFormat>
  <Paragraphs>815</Paragraphs>
  <Slides>77</Slides>
  <Notes>19</Notes>
  <HiddenSlides>0</HiddenSlides>
  <MMClips>12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77</vt:i4>
      </vt:variant>
    </vt:vector>
  </HeadingPairs>
  <TitlesOfParts>
    <vt:vector size="87" baseType="lpstr">
      <vt:lpstr>ＭＳ Ｐゴシック</vt:lpstr>
      <vt:lpstr>Arial</vt:lpstr>
      <vt:lpstr>Calibri</vt:lpstr>
      <vt:lpstr>Gill Sans</vt:lpstr>
      <vt:lpstr>Gotham Medium</vt:lpstr>
      <vt:lpstr>Helvetica</vt:lpstr>
      <vt:lpstr>Helvetica Light</vt:lpstr>
      <vt:lpstr>Times</vt:lpstr>
      <vt:lpstr>Times New Roman</vt:lpstr>
      <vt:lpstr>Office Theme</vt:lpstr>
      <vt:lpstr>PowerPoint Presentation</vt:lpstr>
      <vt:lpstr>Learning to Sell Niagara</vt:lpstr>
      <vt:lpstr>Agenda</vt:lpstr>
      <vt:lpstr>New Sales Training Certification  Niagara SalesPro</vt:lpstr>
      <vt:lpstr>Niagara SalesPro</vt:lpstr>
      <vt:lpstr>Niagara SalesPro</vt:lpstr>
      <vt:lpstr>Niagara SalesPro</vt:lpstr>
      <vt:lpstr>Niagara SalesPro  Content</vt:lpstr>
      <vt:lpstr>Niagara SalesPro  Content</vt:lpstr>
      <vt:lpstr>Niagara SalesPro  Content</vt:lpstr>
      <vt:lpstr>Selling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Selling Tools</vt:lpstr>
      <vt:lpstr>Niagara What’s New?</vt:lpstr>
      <vt:lpstr>Niagara 4.4 Current Release Overview</vt:lpstr>
      <vt:lpstr>Niagara 4.6 Feature Set Goals</vt:lpstr>
      <vt:lpstr>Updated Haystack Support</vt:lpstr>
      <vt:lpstr>System DB</vt:lpstr>
      <vt:lpstr>Niagara Edge Tools – Auto Join</vt:lpstr>
      <vt:lpstr>Niagara Edge Tools – Config Updates</vt:lpstr>
      <vt:lpstr>Niagara Edge Tools – Certificate Mgmt</vt:lpstr>
      <vt:lpstr>Niagara Edge</vt:lpstr>
      <vt:lpstr>PowerPoint Presentation</vt:lpstr>
      <vt:lpstr>New Feature: Programmable Default Output States</vt:lpstr>
      <vt:lpstr>JEC-834</vt:lpstr>
      <vt:lpstr>JEC-834</vt:lpstr>
      <vt:lpstr>JEC-834</vt:lpstr>
      <vt:lpstr>PowerPoint Presentation</vt:lpstr>
      <vt:lpstr>NiagaraAX 3.8U3</vt:lpstr>
      <vt:lpstr>In case you missed the memo  Excerpts from January 26th 2018 Tech Bulletin</vt:lpstr>
      <vt:lpstr>PowerPoint Presentation</vt:lpstr>
      <vt:lpstr>IMPACTS</vt:lpstr>
      <vt:lpstr>IMPACTS – JACE Hardware Investigation continues here’s what we know:</vt:lpstr>
      <vt:lpstr>A Spectre attack requires malware execution </vt:lpstr>
      <vt:lpstr>Enterprise Security Roadmap</vt:lpstr>
      <vt:lpstr>Enterprise Security Roadmap</vt:lpstr>
      <vt:lpstr>Enterprise Security Roadmap</vt:lpstr>
      <vt:lpstr>Niagara eSignature Module</vt:lpstr>
      <vt:lpstr>PowerPoint Presentation</vt:lpstr>
      <vt:lpstr>Backup as a Service</vt:lpstr>
      <vt:lpstr>PowerPoint Presentation</vt:lpstr>
      <vt:lpstr>Niagara Cloud </vt:lpstr>
      <vt:lpstr>Asset Manager</vt:lpstr>
      <vt:lpstr>Enterprise License Management</vt:lpstr>
      <vt:lpstr>PowerPoint Presentation</vt:lpstr>
      <vt:lpstr>Tridium Trade Up Program 2018</vt:lpstr>
      <vt:lpstr>TUP 2018 – Experience Analytics</vt:lpstr>
      <vt:lpstr>TUP 2018 – Enterprise Discount</vt:lpstr>
      <vt:lpstr>Available Training Resources</vt:lpstr>
      <vt:lpstr>Tridium U Platform</vt:lpstr>
      <vt:lpstr>Tridium University Overview</vt:lpstr>
      <vt:lpstr>An Introduction to Niagara 4 (FREE)</vt:lpstr>
      <vt:lpstr>FREE Trainings</vt:lpstr>
      <vt:lpstr>Niagara 4 Crossover Certification</vt:lpstr>
      <vt:lpstr>Niagara 4 TCP</vt:lpstr>
      <vt:lpstr>Niagara 4 Advanced TCP</vt:lpstr>
      <vt:lpstr>Niagara 4 Analytics Certification</vt:lpstr>
      <vt:lpstr>Niagara 4 Analytics End User</vt:lpstr>
      <vt:lpstr>Niagara 4 Developer Certification</vt:lpstr>
      <vt:lpstr>Niagara 4 Developer eLearning</vt:lpstr>
      <vt:lpstr>Q2 Upcoming Classes</vt:lpstr>
      <vt:lpstr>New Courses</vt:lpstr>
      <vt:lpstr>Niagara 101 – Sales Training</vt:lpstr>
      <vt:lpstr>Niagara 4 Sales Certification : July 16-20</vt:lpstr>
      <vt:lpstr>Training Kiosk Booth</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Merwin, Ed (Tridium)</cp:lastModifiedBy>
  <cp:revision>92</cp:revision>
  <dcterms:created xsi:type="dcterms:W3CDTF">2010-04-12T23:12:02Z</dcterms:created>
  <dcterms:modified xsi:type="dcterms:W3CDTF">2018-04-15T18:56:23Z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